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6" r:id="rId2"/>
    <p:sldId id="263" r:id="rId3"/>
    <p:sldId id="264" r:id="rId4"/>
    <p:sldId id="265" r:id="rId5"/>
    <p:sldId id="268" r:id="rId6"/>
    <p:sldId id="266" r:id="rId7"/>
    <p:sldId id="259" r:id="rId8"/>
    <p:sldId id="304" r:id="rId9"/>
    <p:sldId id="305" r:id="rId10"/>
    <p:sldId id="319" r:id="rId11"/>
    <p:sldId id="321" r:id="rId12"/>
    <p:sldId id="324" r:id="rId13"/>
    <p:sldId id="320" r:id="rId14"/>
    <p:sldId id="323" r:id="rId15"/>
    <p:sldId id="322" r:id="rId16"/>
    <p:sldId id="306" r:id="rId17"/>
    <p:sldId id="308" r:id="rId18"/>
    <p:sldId id="309" r:id="rId19"/>
    <p:sldId id="310" r:id="rId20"/>
    <p:sldId id="311" r:id="rId21"/>
    <p:sldId id="297" r:id="rId22"/>
    <p:sldId id="298" r:id="rId23"/>
    <p:sldId id="312" r:id="rId24"/>
    <p:sldId id="295" r:id="rId25"/>
    <p:sldId id="325" r:id="rId26"/>
    <p:sldId id="330" r:id="rId27"/>
    <p:sldId id="334" r:id="rId28"/>
    <p:sldId id="329" r:id="rId29"/>
    <p:sldId id="335" r:id="rId30"/>
    <p:sldId id="328" r:id="rId31"/>
    <p:sldId id="336" r:id="rId32"/>
    <p:sldId id="338" r:id="rId33"/>
    <p:sldId id="337" r:id="rId34"/>
    <p:sldId id="317" r:id="rId35"/>
    <p:sldId id="315" r:id="rId36"/>
    <p:sldId id="314" r:id="rId37"/>
    <p:sldId id="301" r:id="rId38"/>
    <p:sldId id="316" r:id="rId39"/>
    <p:sldId id="339" r:id="rId40"/>
    <p:sldId id="333"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88">
          <p15:clr>
            <a:srgbClr val="A4A3A4"/>
          </p15:clr>
        </p15:guide>
        <p15:guide id="2" pos="1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D9AD5"/>
    <a:srgbClr val="D2C327"/>
    <a:srgbClr val="878787"/>
    <a:srgbClr val="11447F"/>
    <a:srgbClr val="0D4382"/>
    <a:srgbClr val="0C4076"/>
    <a:srgbClr val="1983C5"/>
    <a:srgbClr val="2AB0EA"/>
    <a:srgbClr val="21AF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73" autoAdjust="0"/>
    <p:restoredTop sz="99429" autoAdjust="0"/>
  </p:normalViewPr>
  <p:slideViewPr>
    <p:cSldViewPr snapToGrid="0" snapToObjects="1">
      <p:cViewPr varScale="1">
        <p:scale>
          <a:sx n="251" d="100"/>
          <a:sy n="251" d="100"/>
        </p:scale>
        <p:origin x="-120" y="-576"/>
      </p:cViewPr>
      <p:guideLst>
        <p:guide orient="horz" pos="388"/>
        <p:guide pos="1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36" d="100"/>
        <a:sy n="236" d="100"/>
      </p:scale>
      <p:origin x="0" y="1318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2400"/>
            </a:pPr>
            <a:r>
              <a:rPr lang="en-US" sz="2400" dirty="0" smtClean="0">
                <a:latin typeface="DIN-Regular"/>
                <a:cs typeface="DIN-Regular"/>
              </a:rPr>
              <a:t>PAST OLYMPICS</a:t>
            </a:r>
            <a:endParaRPr lang="en-US" sz="2400" dirty="0">
              <a:latin typeface="DIN-Regular"/>
              <a:cs typeface="DIN-Regular"/>
            </a:endParaRPr>
          </a:p>
        </c:rich>
      </c:tx>
      <c:layout>
        <c:manualLayout>
          <c:xMode val="edge"/>
          <c:yMode val="edge"/>
          <c:x val="0.454767293955983"/>
          <c:y val="0.00127837314161111"/>
        </c:manualLayout>
      </c:layout>
      <c:overlay val="0"/>
      <c:spPr>
        <a:noFill/>
        <a:ln>
          <a:noFill/>
        </a:ln>
        <a:effectLst/>
      </c:spPr>
    </c:title>
    <c:autoTitleDeleted val="0"/>
    <c:plotArea>
      <c:layout>
        <c:manualLayout>
          <c:layoutTarget val="inner"/>
          <c:xMode val="edge"/>
          <c:yMode val="edge"/>
          <c:x val="0.0499092353753012"/>
          <c:y val="0.211292968820885"/>
          <c:w val="0.928631163396341"/>
          <c:h val="0.64155172910709"/>
        </c:manualLayout>
      </c:layout>
      <c:lineChart>
        <c:grouping val="standard"/>
        <c:varyColors val="0"/>
        <c:ser>
          <c:idx val="0"/>
          <c:order val="0"/>
          <c:tx>
            <c:strRef>
              <c:f>Sheet1!$B$1</c:f>
              <c:strCache>
                <c:ptCount val="1"/>
                <c:pt idx="0">
                  <c:v>Past Olympics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Sydney, AUS</c:v>
                </c:pt>
                <c:pt idx="1">
                  <c:v>Salt Lake City, USA</c:v>
                </c:pt>
                <c:pt idx="2">
                  <c:v>Athens, GRE</c:v>
                </c:pt>
                <c:pt idx="3">
                  <c:v>Turin, ITA</c:v>
                </c:pt>
                <c:pt idx="4">
                  <c:v>Beijing, CHI</c:v>
                </c:pt>
              </c:strCache>
            </c:strRef>
          </c:cat>
          <c:val>
            <c:numRef>
              <c:f>Sheet1!$B$2:$B$6</c:f>
              <c:numCache>
                <c:formatCode>General</c:formatCode>
                <c:ptCount val="5"/>
                <c:pt idx="0">
                  <c:v>40.2</c:v>
                </c:pt>
                <c:pt idx="1">
                  <c:v>42.6</c:v>
                </c:pt>
                <c:pt idx="2">
                  <c:v>43.8</c:v>
                </c:pt>
                <c:pt idx="3">
                  <c:v>45.6</c:v>
                </c:pt>
                <c:pt idx="4">
                  <c:v>48.0</c:v>
                </c:pt>
              </c:numCache>
            </c:numRef>
          </c:val>
          <c:smooth val="0"/>
        </c:ser>
        <c:dLbls>
          <c:showLegendKey val="0"/>
          <c:showVal val="0"/>
          <c:showCatName val="0"/>
          <c:showSerName val="0"/>
          <c:showPercent val="0"/>
          <c:showBubbleSize val="0"/>
        </c:dLbls>
        <c:marker val="1"/>
        <c:smooth val="0"/>
        <c:axId val="2043560168"/>
        <c:axId val="2043565304"/>
      </c:lineChart>
      <c:catAx>
        <c:axId val="2043560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43565304"/>
        <c:crosses val="autoZero"/>
        <c:auto val="1"/>
        <c:lblAlgn val="ctr"/>
        <c:lblOffset val="100"/>
        <c:noMultiLvlLbl val="0"/>
      </c:catAx>
      <c:valAx>
        <c:axId val="2043565304"/>
        <c:scaling>
          <c:orientation val="minMax"/>
          <c:max val="48.0"/>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04356016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b="0" i="0">
          <a:latin typeface="ITC Avant Garde Std Bk"/>
          <a:cs typeface="ITC Avant Garde Std Bk"/>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image" Target="../media/image52.jpeg"/><Relationship Id="rId2" Type="http://schemas.openxmlformats.org/officeDocument/2006/relationships/image" Target="../media/image5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image" Target="../media/image52.jpeg"/><Relationship Id="rId2"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2056F4-1A66-7942-BB2D-D6BF46522B6D}"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en-US"/>
        </a:p>
      </dgm:t>
    </dgm:pt>
    <dgm:pt modelId="{341CB8BD-E28A-2646-ADDC-014968684C48}">
      <dgm:prSet phldrT="[Text]" custT="1"/>
      <dgm:spPr>
        <a:solidFill>
          <a:srgbClr val="11447F"/>
        </a:solidFill>
        <a:ln>
          <a:solidFill>
            <a:schemeClr val="bg1">
              <a:lumMod val="75000"/>
            </a:schemeClr>
          </a:solidFill>
        </a:ln>
        <a:effectLst/>
      </dgm:spPr>
      <dgm:t>
        <a:bodyPr/>
        <a:lstStyle/>
        <a:p>
          <a:r>
            <a:rPr lang="en-US" sz="1050" b="0" dirty="0" smtClean="0">
              <a:solidFill>
                <a:schemeClr val="bg1"/>
              </a:solidFill>
              <a:latin typeface="DIN-Regular"/>
              <a:cs typeface="DIN-Regular"/>
            </a:rPr>
            <a:t>An aversion to debt</a:t>
          </a:r>
          <a:endParaRPr lang="en-US" sz="1050" b="0" dirty="0">
            <a:solidFill>
              <a:schemeClr val="bg1"/>
            </a:solidFill>
            <a:latin typeface="DIN-Regular"/>
            <a:cs typeface="DIN-Regular"/>
          </a:endParaRPr>
        </a:p>
      </dgm:t>
    </dgm:pt>
    <dgm:pt modelId="{F5ACE1D7-CF83-354A-A347-F6BAC6E5AF74}" type="parTrans" cxnId="{906F4566-AF26-1140-B757-8928221EFC19}">
      <dgm:prSet/>
      <dgm:spPr/>
      <dgm:t>
        <a:bodyPr/>
        <a:lstStyle/>
        <a:p>
          <a:endParaRPr lang="en-US" sz="2000" b="0">
            <a:solidFill>
              <a:schemeClr val="bg1"/>
            </a:solidFill>
            <a:latin typeface="DIN-Regular"/>
            <a:cs typeface="DIN-Regular"/>
          </a:endParaRPr>
        </a:p>
      </dgm:t>
    </dgm:pt>
    <dgm:pt modelId="{A18CF61F-9ADC-E740-B79B-FFF7B8C6B3A0}" type="sibTrans" cxnId="{906F4566-AF26-1140-B757-8928221EFC19}">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bg1">
              <a:lumMod val="75000"/>
            </a:schemeClr>
          </a:solidFill>
        </a:ln>
      </dgm:spPr>
      <dgm:t>
        <a:bodyPr/>
        <a:lstStyle/>
        <a:p>
          <a:endParaRPr lang="en-US" sz="2000" b="0">
            <a:solidFill>
              <a:schemeClr val="bg1"/>
            </a:solidFill>
            <a:latin typeface="DIN-Regular"/>
            <a:cs typeface="DIN-Regular"/>
          </a:endParaRPr>
        </a:p>
      </dgm:t>
    </dgm:pt>
    <dgm:pt modelId="{FB051FB5-B8A7-F940-A816-FA2021BF5212}">
      <dgm:prSet phldrT="[Text]" custT="1"/>
      <dgm:spPr>
        <a:solidFill>
          <a:srgbClr val="11447F"/>
        </a:solidFill>
        <a:ln>
          <a:solidFill>
            <a:schemeClr val="bg1">
              <a:lumMod val="75000"/>
            </a:schemeClr>
          </a:solidFill>
        </a:ln>
        <a:effectLst/>
      </dgm:spPr>
      <dgm:t>
        <a:bodyPr/>
        <a:lstStyle/>
        <a:p>
          <a:r>
            <a:rPr lang="en-US" sz="1050" b="0" dirty="0" smtClean="0">
              <a:solidFill>
                <a:schemeClr val="bg1"/>
              </a:solidFill>
              <a:latin typeface="DIN-Regular"/>
              <a:cs typeface="DIN-Regular"/>
            </a:rPr>
            <a:t>Work that </a:t>
          </a:r>
          <a:br>
            <a:rPr lang="en-US" sz="1050" b="0" dirty="0" smtClean="0">
              <a:solidFill>
                <a:schemeClr val="bg1"/>
              </a:solidFill>
              <a:latin typeface="DIN-Regular"/>
              <a:cs typeface="DIN-Regular"/>
            </a:rPr>
          </a:br>
          <a:r>
            <a:rPr lang="en-US" sz="1050" b="0" dirty="0" smtClean="0">
              <a:solidFill>
                <a:schemeClr val="bg1"/>
              </a:solidFill>
              <a:latin typeface="DIN-Regular"/>
              <a:cs typeface="DIN-Regular"/>
            </a:rPr>
            <a:t>has a life </a:t>
          </a:r>
          <a:br>
            <a:rPr lang="en-US" sz="1050" b="0" dirty="0" smtClean="0">
              <a:solidFill>
                <a:schemeClr val="bg1"/>
              </a:solidFill>
              <a:latin typeface="DIN-Regular"/>
              <a:cs typeface="DIN-Regular"/>
            </a:rPr>
          </a:br>
          <a:r>
            <a:rPr lang="en-US" sz="1050" b="0" dirty="0" smtClean="0">
              <a:solidFill>
                <a:schemeClr val="bg1"/>
              </a:solidFill>
              <a:latin typeface="DIN-Regular"/>
              <a:cs typeface="DIN-Regular"/>
            </a:rPr>
            <a:t>(not a chore or a hobby)</a:t>
          </a:r>
          <a:endParaRPr lang="en-US" sz="1050" b="0" dirty="0">
            <a:solidFill>
              <a:schemeClr val="bg1"/>
            </a:solidFill>
            <a:latin typeface="DIN-Regular"/>
            <a:cs typeface="DIN-Regular"/>
          </a:endParaRPr>
        </a:p>
      </dgm:t>
    </dgm:pt>
    <dgm:pt modelId="{8964D230-E167-2248-8B8F-4AB010A71605}" type="parTrans" cxnId="{8AF1E27E-BD1D-334D-A372-A9B2947EFA18}">
      <dgm:prSet/>
      <dgm:spPr/>
      <dgm:t>
        <a:bodyPr/>
        <a:lstStyle/>
        <a:p>
          <a:endParaRPr lang="en-US" sz="2000" b="0">
            <a:solidFill>
              <a:schemeClr val="bg1"/>
            </a:solidFill>
            <a:latin typeface="DIN-Regular"/>
            <a:cs typeface="DIN-Regular"/>
          </a:endParaRPr>
        </a:p>
      </dgm:t>
    </dgm:pt>
    <dgm:pt modelId="{A7FC613A-0499-034E-B504-44D27C4F0CA7}" type="sibTrans" cxnId="{8AF1E27E-BD1D-334D-A372-A9B2947EFA18}">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chemeClr val="bg1">
              <a:lumMod val="75000"/>
            </a:schemeClr>
          </a:solidFill>
        </a:ln>
      </dgm:spPr>
      <dgm:t>
        <a:bodyPr/>
        <a:lstStyle/>
        <a:p>
          <a:endParaRPr lang="en-US" sz="2000" b="0">
            <a:solidFill>
              <a:schemeClr val="bg1"/>
            </a:solidFill>
            <a:latin typeface="DIN-Regular"/>
            <a:cs typeface="DIN-Regular"/>
          </a:endParaRPr>
        </a:p>
      </dgm:t>
    </dgm:pt>
    <dgm:pt modelId="{A08B2B6A-E98B-5349-96C4-021C28472039}">
      <dgm:prSet phldrT="[Text]" custT="1"/>
      <dgm:spPr>
        <a:solidFill>
          <a:srgbClr val="11447F"/>
        </a:solidFill>
        <a:ln>
          <a:solidFill>
            <a:schemeClr val="bg1">
              <a:lumMod val="75000"/>
            </a:schemeClr>
          </a:solidFill>
        </a:ln>
        <a:effectLst/>
      </dgm:spPr>
      <dgm:t>
        <a:bodyPr/>
        <a:lstStyle/>
        <a:p>
          <a:r>
            <a:rPr lang="en-US" sz="1050" b="0" dirty="0" smtClean="0">
              <a:solidFill>
                <a:schemeClr val="bg1"/>
              </a:solidFill>
              <a:latin typeface="DIN-Regular"/>
              <a:cs typeface="DIN-Regular"/>
            </a:rPr>
            <a:t>From “work-life balance” to a richer mix of life and work</a:t>
          </a:r>
          <a:endParaRPr lang="en-US" sz="1050" b="0" dirty="0">
            <a:solidFill>
              <a:schemeClr val="bg1"/>
            </a:solidFill>
            <a:latin typeface="DIN-Regular"/>
            <a:cs typeface="DIN-Regular"/>
          </a:endParaRPr>
        </a:p>
      </dgm:t>
    </dgm:pt>
    <dgm:pt modelId="{F380C16E-27DD-F445-AD6B-39F134A252F5}" type="parTrans" cxnId="{6A2B3089-48C1-FC4D-82AD-8B01C63335C5}">
      <dgm:prSet/>
      <dgm:spPr/>
      <dgm:t>
        <a:bodyPr/>
        <a:lstStyle/>
        <a:p>
          <a:endParaRPr lang="en-US" sz="2000" b="0">
            <a:solidFill>
              <a:schemeClr val="bg1"/>
            </a:solidFill>
            <a:latin typeface="DIN-Regular"/>
            <a:cs typeface="DIN-Regular"/>
          </a:endParaRPr>
        </a:p>
      </dgm:t>
    </dgm:pt>
    <dgm:pt modelId="{E4101D00-44F2-F24E-9859-FDC268E002D9}" type="sibTrans" cxnId="{6A2B3089-48C1-FC4D-82AD-8B01C63335C5}">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1">
              <a:lumMod val="75000"/>
            </a:schemeClr>
          </a:solidFill>
        </a:ln>
      </dgm:spPr>
      <dgm:t>
        <a:bodyPr/>
        <a:lstStyle/>
        <a:p>
          <a:endParaRPr lang="en-US" sz="2000" b="0">
            <a:solidFill>
              <a:schemeClr val="bg1"/>
            </a:solidFill>
            <a:latin typeface="DIN-Regular"/>
            <a:cs typeface="DIN-Regular"/>
          </a:endParaRPr>
        </a:p>
      </dgm:t>
    </dgm:pt>
    <dgm:pt modelId="{A55BCDAA-596D-0C4C-8DC3-09C75148FEED}">
      <dgm:prSet phldrT="[Text]" custT="1"/>
      <dgm:spPr>
        <a:solidFill>
          <a:srgbClr val="11447F"/>
        </a:solidFill>
        <a:ln>
          <a:solidFill>
            <a:schemeClr val="bg1">
              <a:lumMod val="75000"/>
            </a:schemeClr>
          </a:solidFill>
        </a:ln>
        <a:effectLst/>
      </dgm:spPr>
      <dgm:t>
        <a:bodyPr/>
        <a:lstStyle/>
        <a:p>
          <a:r>
            <a:rPr lang="en-US" sz="1050" b="0" dirty="0" smtClean="0">
              <a:solidFill>
                <a:schemeClr val="bg1"/>
              </a:solidFill>
              <a:latin typeface="DIN-Regular"/>
              <a:cs typeface="DIN-Regular"/>
            </a:rPr>
            <a:t>Non-linear life path</a:t>
          </a:r>
          <a:endParaRPr lang="en-US" sz="1050" b="0" dirty="0">
            <a:solidFill>
              <a:schemeClr val="bg1"/>
            </a:solidFill>
            <a:latin typeface="DIN-Regular"/>
            <a:cs typeface="DIN-Regular"/>
          </a:endParaRPr>
        </a:p>
      </dgm:t>
    </dgm:pt>
    <dgm:pt modelId="{1B43AEF2-2CEC-0841-88A5-0A69C678DD3F}" type="parTrans" cxnId="{A20BA30A-490F-C14A-8CE3-EC7EC4512A13}">
      <dgm:prSet/>
      <dgm:spPr/>
      <dgm:t>
        <a:bodyPr/>
        <a:lstStyle/>
        <a:p>
          <a:endParaRPr lang="en-US" sz="2000" b="0">
            <a:solidFill>
              <a:schemeClr val="bg1"/>
            </a:solidFill>
            <a:latin typeface="DIN-Regular"/>
            <a:cs typeface="DIN-Regular"/>
          </a:endParaRPr>
        </a:p>
      </dgm:t>
    </dgm:pt>
    <dgm:pt modelId="{BE9CFEBA-84AA-6D4C-A1DD-5B666ABEF69A}" type="sibTrans" cxnId="{A20BA30A-490F-C14A-8CE3-EC7EC4512A13}">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chemeClr val="bg1">
              <a:lumMod val="75000"/>
            </a:schemeClr>
          </a:solidFill>
        </a:ln>
      </dgm:spPr>
      <dgm:t>
        <a:bodyPr/>
        <a:lstStyle/>
        <a:p>
          <a:endParaRPr lang="en-US" sz="2000" b="0">
            <a:solidFill>
              <a:schemeClr val="bg1"/>
            </a:solidFill>
            <a:latin typeface="DIN-Regular"/>
            <a:cs typeface="DIN-Regular"/>
          </a:endParaRPr>
        </a:p>
      </dgm:t>
    </dgm:pt>
    <dgm:pt modelId="{FCDD4120-F072-184F-96D3-00109D2E0633}">
      <dgm:prSet phldrT="[Text]" custT="1"/>
      <dgm:spPr>
        <a:solidFill>
          <a:srgbClr val="11447F"/>
        </a:solidFill>
        <a:ln>
          <a:solidFill>
            <a:schemeClr val="bg1">
              <a:lumMod val="75000"/>
            </a:schemeClr>
          </a:solidFill>
        </a:ln>
        <a:effectLst/>
      </dgm:spPr>
      <dgm:t>
        <a:bodyPr/>
        <a:lstStyle/>
        <a:p>
          <a:r>
            <a:rPr lang="en-US" sz="1050" b="0" dirty="0" smtClean="0">
              <a:solidFill>
                <a:schemeClr val="bg1"/>
              </a:solidFill>
              <a:latin typeface="DIN-Regular"/>
              <a:cs typeface="DIN-Regular"/>
            </a:rPr>
            <a:t>A sharing culture</a:t>
          </a:r>
        </a:p>
      </dgm:t>
    </dgm:pt>
    <dgm:pt modelId="{4886774D-9FB6-1E41-BFE0-B15DDE913204}" type="parTrans" cxnId="{21B7773A-E697-6A43-BB98-ED12996EEB28}">
      <dgm:prSet/>
      <dgm:spPr/>
      <dgm:t>
        <a:bodyPr/>
        <a:lstStyle/>
        <a:p>
          <a:endParaRPr lang="en-US" sz="2000" b="0">
            <a:solidFill>
              <a:schemeClr val="bg1"/>
            </a:solidFill>
            <a:latin typeface="DIN-Regular"/>
            <a:cs typeface="DIN-Regular"/>
          </a:endParaRPr>
        </a:p>
      </dgm:t>
    </dgm:pt>
    <dgm:pt modelId="{B6E99DBD-DE73-2F46-8C0E-AB413450C1B5}" type="sibTrans" cxnId="{21B7773A-E697-6A43-BB98-ED12996EEB28}">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chemeClr val="bg1">
              <a:lumMod val="75000"/>
            </a:schemeClr>
          </a:solidFill>
        </a:ln>
      </dgm:spPr>
      <dgm:t>
        <a:bodyPr/>
        <a:lstStyle/>
        <a:p>
          <a:endParaRPr lang="en-US" sz="2000" b="0">
            <a:solidFill>
              <a:schemeClr val="bg1"/>
            </a:solidFill>
            <a:latin typeface="DIN-Regular"/>
            <a:cs typeface="DIN-Regular"/>
          </a:endParaRPr>
        </a:p>
      </dgm:t>
    </dgm:pt>
    <dgm:pt modelId="{CFC1605A-5A59-784D-A132-164C0A12703B}">
      <dgm:prSet phldrT="[Text]" custT="1"/>
      <dgm:spPr>
        <a:solidFill>
          <a:srgbClr val="11447F"/>
        </a:solidFill>
        <a:ln>
          <a:solidFill>
            <a:schemeClr val="bg1">
              <a:lumMod val="75000"/>
            </a:schemeClr>
          </a:solidFill>
        </a:ln>
        <a:effectLst/>
      </dgm:spPr>
      <dgm:t>
        <a:bodyPr/>
        <a:lstStyle/>
        <a:p>
          <a:r>
            <a:rPr lang="en-US" sz="1050" b="0" dirty="0" smtClean="0">
              <a:solidFill>
                <a:schemeClr val="bg1"/>
              </a:solidFill>
              <a:latin typeface="DIN-Regular"/>
              <a:cs typeface="DIN-Regular"/>
            </a:rPr>
            <a:t>Renting to ensure mobility</a:t>
          </a:r>
        </a:p>
      </dgm:t>
    </dgm:pt>
    <dgm:pt modelId="{983A310C-081C-F144-8436-2CD3CAD24B10}" type="parTrans" cxnId="{4A66C631-080B-D143-ADDB-20D850C2377B}">
      <dgm:prSet/>
      <dgm:spPr/>
      <dgm:t>
        <a:bodyPr/>
        <a:lstStyle/>
        <a:p>
          <a:endParaRPr lang="en-US" sz="2000" b="0">
            <a:solidFill>
              <a:schemeClr val="bg1"/>
            </a:solidFill>
            <a:latin typeface="DIN-Regular"/>
            <a:cs typeface="DIN-Regular"/>
          </a:endParaRPr>
        </a:p>
      </dgm:t>
    </dgm:pt>
    <dgm:pt modelId="{A4C5148F-91FA-B44A-8E0F-589D39A5FA58}" type="sibTrans" cxnId="{4A66C631-080B-D143-ADDB-20D850C2377B}">
      <dgm:prSet/>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chemeClr val="bg1">
              <a:lumMod val="75000"/>
            </a:schemeClr>
          </a:solidFill>
        </a:ln>
      </dgm:spPr>
      <dgm:t>
        <a:bodyPr/>
        <a:lstStyle/>
        <a:p>
          <a:endParaRPr lang="en-US" sz="2000" b="0">
            <a:solidFill>
              <a:schemeClr val="bg1"/>
            </a:solidFill>
            <a:latin typeface="DIN-Regular"/>
            <a:cs typeface="DIN-Regular"/>
          </a:endParaRPr>
        </a:p>
      </dgm:t>
    </dgm:pt>
    <dgm:pt modelId="{1DE19BC1-3E2F-DB42-B692-5A282D292A8E}" type="pres">
      <dgm:prSet presAssocID="{222056F4-1A66-7942-BB2D-D6BF46522B6D}" presName="Name0" presStyleCnt="0">
        <dgm:presLayoutVars>
          <dgm:chMax val="21"/>
          <dgm:chPref val="21"/>
        </dgm:presLayoutVars>
      </dgm:prSet>
      <dgm:spPr/>
      <dgm:t>
        <a:bodyPr/>
        <a:lstStyle/>
        <a:p>
          <a:endParaRPr lang="en-US"/>
        </a:p>
      </dgm:t>
    </dgm:pt>
    <dgm:pt modelId="{B2C124AE-578B-7746-9FA6-B9F903FDD8D2}" type="pres">
      <dgm:prSet presAssocID="{341CB8BD-E28A-2646-ADDC-014968684C48}" presName="text1" presStyleCnt="0"/>
      <dgm:spPr/>
    </dgm:pt>
    <dgm:pt modelId="{F20F9662-B886-594A-9E27-9AD6C64CD1C0}" type="pres">
      <dgm:prSet presAssocID="{341CB8BD-E28A-2646-ADDC-014968684C48}" presName="textRepeatNode" presStyleLbl="alignNode1" presStyleIdx="0" presStyleCnt="6">
        <dgm:presLayoutVars>
          <dgm:chMax val="0"/>
          <dgm:chPref val="0"/>
          <dgm:bulletEnabled val="1"/>
        </dgm:presLayoutVars>
      </dgm:prSet>
      <dgm:spPr/>
      <dgm:t>
        <a:bodyPr/>
        <a:lstStyle/>
        <a:p>
          <a:endParaRPr lang="en-US"/>
        </a:p>
      </dgm:t>
    </dgm:pt>
    <dgm:pt modelId="{8C0CCAC2-0061-7848-9811-3040EBBB279A}" type="pres">
      <dgm:prSet presAssocID="{341CB8BD-E28A-2646-ADDC-014968684C48}" presName="textaccent1" presStyleCnt="0"/>
      <dgm:spPr/>
    </dgm:pt>
    <dgm:pt modelId="{1DD423B5-F3AA-2C4F-8588-5E034EF0D675}" type="pres">
      <dgm:prSet presAssocID="{341CB8BD-E28A-2646-ADDC-014968684C48}" presName="accentRepeatNode" presStyleLbl="solidAlignAcc1" presStyleIdx="0" presStyleCnt="12"/>
      <dgm:spPr>
        <a:noFill/>
        <a:ln>
          <a:noFill/>
        </a:ln>
      </dgm:spPr>
      <dgm:t>
        <a:bodyPr/>
        <a:lstStyle/>
        <a:p>
          <a:endParaRPr lang="en-US"/>
        </a:p>
      </dgm:t>
    </dgm:pt>
    <dgm:pt modelId="{5C963801-0F83-7A42-84FF-914A4BB2A424}" type="pres">
      <dgm:prSet presAssocID="{A18CF61F-9ADC-E740-B79B-FFF7B8C6B3A0}" presName="image1" presStyleCnt="0"/>
      <dgm:spPr/>
    </dgm:pt>
    <dgm:pt modelId="{A37E272C-A088-8145-8807-BACCB3926589}" type="pres">
      <dgm:prSet presAssocID="{A18CF61F-9ADC-E740-B79B-FFF7B8C6B3A0}" presName="imageRepeatNode" presStyleLbl="alignAcc1" presStyleIdx="0" presStyleCnt="6"/>
      <dgm:spPr/>
      <dgm:t>
        <a:bodyPr/>
        <a:lstStyle/>
        <a:p>
          <a:endParaRPr lang="en-US"/>
        </a:p>
      </dgm:t>
    </dgm:pt>
    <dgm:pt modelId="{32DE1BE5-DC57-2A40-8883-9A20519C0121}" type="pres">
      <dgm:prSet presAssocID="{A18CF61F-9ADC-E740-B79B-FFF7B8C6B3A0}" presName="imageaccent1" presStyleCnt="0"/>
      <dgm:spPr/>
    </dgm:pt>
    <dgm:pt modelId="{F145983A-D7CE-5745-841B-50DC25AA4274}" type="pres">
      <dgm:prSet presAssocID="{A18CF61F-9ADC-E740-B79B-FFF7B8C6B3A0}" presName="accentRepeatNode" presStyleLbl="solidAlignAcc1" presStyleIdx="1" presStyleCnt="12"/>
      <dgm:spPr>
        <a:noFill/>
        <a:ln>
          <a:noFill/>
        </a:ln>
      </dgm:spPr>
      <dgm:t>
        <a:bodyPr/>
        <a:lstStyle/>
        <a:p>
          <a:endParaRPr lang="en-US"/>
        </a:p>
      </dgm:t>
    </dgm:pt>
    <dgm:pt modelId="{4290AB8F-8538-4242-B6F1-0690921E72F9}" type="pres">
      <dgm:prSet presAssocID="{FB051FB5-B8A7-F940-A816-FA2021BF5212}" presName="text2" presStyleCnt="0"/>
      <dgm:spPr/>
    </dgm:pt>
    <dgm:pt modelId="{09E781A1-F8F5-EB4C-8489-A84EC7C89065}" type="pres">
      <dgm:prSet presAssocID="{FB051FB5-B8A7-F940-A816-FA2021BF5212}" presName="textRepeatNode" presStyleLbl="alignNode1" presStyleIdx="1" presStyleCnt="6">
        <dgm:presLayoutVars>
          <dgm:chMax val="0"/>
          <dgm:chPref val="0"/>
          <dgm:bulletEnabled val="1"/>
        </dgm:presLayoutVars>
      </dgm:prSet>
      <dgm:spPr/>
      <dgm:t>
        <a:bodyPr/>
        <a:lstStyle/>
        <a:p>
          <a:endParaRPr lang="en-US"/>
        </a:p>
      </dgm:t>
    </dgm:pt>
    <dgm:pt modelId="{FB032658-09DE-B445-BEA6-918E960D2EEF}" type="pres">
      <dgm:prSet presAssocID="{FB051FB5-B8A7-F940-A816-FA2021BF5212}" presName="textaccent2" presStyleCnt="0"/>
      <dgm:spPr/>
    </dgm:pt>
    <dgm:pt modelId="{F5B4974E-62B6-3C44-84FF-D3C648C79704}" type="pres">
      <dgm:prSet presAssocID="{FB051FB5-B8A7-F940-A816-FA2021BF5212}" presName="accentRepeatNode" presStyleLbl="solidAlignAcc1" presStyleIdx="2" presStyleCnt="12"/>
      <dgm:spPr>
        <a:noFill/>
        <a:ln>
          <a:noFill/>
        </a:ln>
      </dgm:spPr>
      <dgm:t>
        <a:bodyPr/>
        <a:lstStyle/>
        <a:p>
          <a:endParaRPr lang="en-US"/>
        </a:p>
      </dgm:t>
    </dgm:pt>
    <dgm:pt modelId="{61B45FF1-8F68-224F-8D3A-03A609798E64}" type="pres">
      <dgm:prSet presAssocID="{A7FC613A-0499-034E-B504-44D27C4F0CA7}" presName="image2" presStyleCnt="0"/>
      <dgm:spPr/>
    </dgm:pt>
    <dgm:pt modelId="{8C565B8D-0D77-E74E-8C8A-0B05980D4A18}" type="pres">
      <dgm:prSet presAssocID="{A7FC613A-0499-034E-B504-44D27C4F0CA7}" presName="imageRepeatNode" presStyleLbl="alignAcc1" presStyleIdx="1" presStyleCnt="6"/>
      <dgm:spPr/>
      <dgm:t>
        <a:bodyPr/>
        <a:lstStyle/>
        <a:p>
          <a:endParaRPr lang="en-US"/>
        </a:p>
      </dgm:t>
    </dgm:pt>
    <dgm:pt modelId="{A4D37005-737C-B34E-8A43-2341C406FE6B}" type="pres">
      <dgm:prSet presAssocID="{A7FC613A-0499-034E-B504-44D27C4F0CA7}" presName="imageaccent2" presStyleCnt="0"/>
      <dgm:spPr/>
    </dgm:pt>
    <dgm:pt modelId="{72E9D1F6-6B5A-D841-AEBB-4B5004869AA8}" type="pres">
      <dgm:prSet presAssocID="{A7FC613A-0499-034E-B504-44D27C4F0CA7}" presName="accentRepeatNode" presStyleLbl="solidAlignAcc1" presStyleIdx="3" presStyleCnt="12"/>
      <dgm:spPr>
        <a:noFill/>
        <a:ln>
          <a:noFill/>
        </a:ln>
      </dgm:spPr>
      <dgm:t>
        <a:bodyPr/>
        <a:lstStyle/>
        <a:p>
          <a:endParaRPr lang="en-US"/>
        </a:p>
      </dgm:t>
    </dgm:pt>
    <dgm:pt modelId="{987DCD9D-C4F5-2249-8B42-B826262CD0B6}" type="pres">
      <dgm:prSet presAssocID="{A08B2B6A-E98B-5349-96C4-021C28472039}" presName="text3" presStyleCnt="0"/>
      <dgm:spPr/>
    </dgm:pt>
    <dgm:pt modelId="{0AABF190-7F46-3F4B-91B7-46E302F6F058}" type="pres">
      <dgm:prSet presAssocID="{A08B2B6A-E98B-5349-96C4-021C28472039}" presName="textRepeatNode" presStyleLbl="alignNode1" presStyleIdx="2" presStyleCnt="6">
        <dgm:presLayoutVars>
          <dgm:chMax val="0"/>
          <dgm:chPref val="0"/>
          <dgm:bulletEnabled val="1"/>
        </dgm:presLayoutVars>
      </dgm:prSet>
      <dgm:spPr/>
      <dgm:t>
        <a:bodyPr/>
        <a:lstStyle/>
        <a:p>
          <a:endParaRPr lang="en-US"/>
        </a:p>
      </dgm:t>
    </dgm:pt>
    <dgm:pt modelId="{638C4056-A2CB-7248-AF2D-3E0983F2E191}" type="pres">
      <dgm:prSet presAssocID="{A08B2B6A-E98B-5349-96C4-021C28472039}" presName="textaccent3" presStyleCnt="0"/>
      <dgm:spPr/>
    </dgm:pt>
    <dgm:pt modelId="{1CF25E33-2E64-8D41-BF30-8BC620067B4F}" type="pres">
      <dgm:prSet presAssocID="{A08B2B6A-E98B-5349-96C4-021C28472039}" presName="accentRepeatNode" presStyleLbl="solidAlignAcc1" presStyleIdx="4" presStyleCnt="12"/>
      <dgm:spPr>
        <a:noFill/>
        <a:ln>
          <a:noFill/>
        </a:ln>
      </dgm:spPr>
      <dgm:t>
        <a:bodyPr/>
        <a:lstStyle/>
        <a:p>
          <a:endParaRPr lang="en-US"/>
        </a:p>
      </dgm:t>
    </dgm:pt>
    <dgm:pt modelId="{BEEA4197-2266-194E-92C2-403923A90B94}" type="pres">
      <dgm:prSet presAssocID="{E4101D00-44F2-F24E-9859-FDC268E002D9}" presName="image3" presStyleCnt="0"/>
      <dgm:spPr/>
    </dgm:pt>
    <dgm:pt modelId="{EDBC0A6B-37A8-B743-A2CF-68CB45B50F88}" type="pres">
      <dgm:prSet presAssocID="{E4101D00-44F2-F24E-9859-FDC268E002D9}" presName="imageRepeatNode" presStyleLbl="alignAcc1" presStyleIdx="2" presStyleCnt="6"/>
      <dgm:spPr/>
      <dgm:t>
        <a:bodyPr/>
        <a:lstStyle/>
        <a:p>
          <a:endParaRPr lang="en-US"/>
        </a:p>
      </dgm:t>
    </dgm:pt>
    <dgm:pt modelId="{631E8EDC-A956-C24A-A026-28C7420AF852}" type="pres">
      <dgm:prSet presAssocID="{E4101D00-44F2-F24E-9859-FDC268E002D9}" presName="imageaccent3" presStyleCnt="0"/>
      <dgm:spPr/>
    </dgm:pt>
    <dgm:pt modelId="{849C8BB9-AA97-0643-A45C-A1752574F3C2}" type="pres">
      <dgm:prSet presAssocID="{E4101D00-44F2-F24E-9859-FDC268E002D9}" presName="accentRepeatNode" presStyleLbl="solidAlignAcc1" presStyleIdx="5" presStyleCnt="12"/>
      <dgm:spPr>
        <a:noFill/>
        <a:ln>
          <a:noFill/>
        </a:ln>
      </dgm:spPr>
      <dgm:t>
        <a:bodyPr/>
        <a:lstStyle/>
        <a:p>
          <a:endParaRPr lang="en-US"/>
        </a:p>
      </dgm:t>
    </dgm:pt>
    <dgm:pt modelId="{140E174F-A364-6E4D-A4DF-340580E58FB0}" type="pres">
      <dgm:prSet presAssocID="{A55BCDAA-596D-0C4C-8DC3-09C75148FEED}" presName="text4" presStyleCnt="0"/>
      <dgm:spPr/>
    </dgm:pt>
    <dgm:pt modelId="{29D3BFB5-A5C9-2845-991E-23FB1D57CD2B}" type="pres">
      <dgm:prSet presAssocID="{A55BCDAA-596D-0C4C-8DC3-09C75148FEED}" presName="textRepeatNode" presStyleLbl="alignNode1" presStyleIdx="3" presStyleCnt="6">
        <dgm:presLayoutVars>
          <dgm:chMax val="0"/>
          <dgm:chPref val="0"/>
          <dgm:bulletEnabled val="1"/>
        </dgm:presLayoutVars>
      </dgm:prSet>
      <dgm:spPr/>
      <dgm:t>
        <a:bodyPr/>
        <a:lstStyle/>
        <a:p>
          <a:endParaRPr lang="en-US"/>
        </a:p>
      </dgm:t>
    </dgm:pt>
    <dgm:pt modelId="{5291D6ED-1900-D740-B097-C8DBBC2E8537}" type="pres">
      <dgm:prSet presAssocID="{A55BCDAA-596D-0C4C-8DC3-09C75148FEED}" presName="textaccent4" presStyleCnt="0"/>
      <dgm:spPr/>
    </dgm:pt>
    <dgm:pt modelId="{D23C589C-DCA5-4841-B7C7-40613FAEE301}" type="pres">
      <dgm:prSet presAssocID="{A55BCDAA-596D-0C4C-8DC3-09C75148FEED}" presName="accentRepeatNode" presStyleLbl="solidAlignAcc1" presStyleIdx="6" presStyleCnt="12"/>
      <dgm:spPr>
        <a:noFill/>
        <a:ln>
          <a:noFill/>
        </a:ln>
      </dgm:spPr>
      <dgm:t>
        <a:bodyPr/>
        <a:lstStyle/>
        <a:p>
          <a:endParaRPr lang="en-US"/>
        </a:p>
      </dgm:t>
    </dgm:pt>
    <dgm:pt modelId="{C548C0D2-3161-134F-991B-C6EA8B3EF55E}" type="pres">
      <dgm:prSet presAssocID="{BE9CFEBA-84AA-6D4C-A1DD-5B666ABEF69A}" presName="image4" presStyleCnt="0"/>
      <dgm:spPr/>
    </dgm:pt>
    <dgm:pt modelId="{33A39C7B-357F-DF4C-9303-6ED35EBF9AA7}" type="pres">
      <dgm:prSet presAssocID="{BE9CFEBA-84AA-6D4C-A1DD-5B666ABEF69A}" presName="imageRepeatNode" presStyleLbl="alignAcc1" presStyleIdx="3" presStyleCnt="6"/>
      <dgm:spPr/>
      <dgm:t>
        <a:bodyPr/>
        <a:lstStyle/>
        <a:p>
          <a:endParaRPr lang="en-US"/>
        </a:p>
      </dgm:t>
    </dgm:pt>
    <dgm:pt modelId="{BCA4775D-A61C-7549-931A-543280AB0577}" type="pres">
      <dgm:prSet presAssocID="{BE9CFEBA-84AA-6D4C-A1DD-5B666ABEF69A}" presName="imageaccent4" presStyleCnt="0"/>
      <dgm:spPr/>
    </dgm:pt>
    <dgm:pt modelId="{E52BAE6F-88E7-D142-B77A-61D1D3AFB859}" type="pres">
      <dgm:prSet presAssocID="{BE9CFEBA-84AA-6D4C-A1DD-5B666ABEF69A}" presName="accentRepeatNode" presStyleLbl="solidAlignAcc1" presStyleIdx="7" presStyleCnt="12"/>
      <dgm:spPr>
        <a:noFill/>
        <a:ln>
          <a:noFill/>
        </a:ln>
      </dgm:spPr>
      <dgm:t>
        <a:bodyPr/>
        <a:lstStyle/>
        <a:p>
          <a:endParaRPr lang="en-US"/>
        </a:p>
      </dgm:t>
    </dgm:pt>
    <dgm:pt modelId="{5489AE6B-5699-D240-9ECD-C7ACFD2C2081}" type="pres">
      <dgm:prSet presAssocID="{FCDD4120-F072-184F-96D3-00109D2E0633}" presName="text5" presStyleCnt="0"/>
      <dgm:spPr/>
    </dgm:pt>
    <dgm:pt modelId="{0C742073-03D2-3B4B-8DA4-F08679E3762A}" type="pres">
      <dgm:prSet presAssocID="{FCDD4120-F072-184F-96D3-00109D2E0633}" presName="textRepeatNode" presStyleLbl="alignNode1" presStyleIdx="4" presStyleCnt="6">
        <dgm:presLayoutVars>
          <dgm:chMax val="0"/>
          <dgm:chPref val="0"/>
          <dgm:bulletEnabled val="1"/>
        </dgm:presLayoutVars>
      </dgm:prSet>
      <dgm:spPr/>
      <dgm:t>
        <a:bodyPr/>
        <a:lstStyle/>
        <a:p>
          <a:endParaRPr lang="en-US"/>
        </a:p>
      </dgm:t>
    </dgm:pt>
    <dgm:pt modelId="{259C4392-1188-344A-BB1E-E94452F0DAA5}" type="pres">
      <dgm:prSet presAssocID="{FCDD4120-F072-184F-96D3-00109D2E0633}" presName="textaccent5" presStyleCnt="0"/>
      <dgm:spPr/>
    </dgm:pt>
    <dgm:pt modelId="{922DC120-A108-6843-A0EA-C440C8C48B31}" type="pres">
      <dgm:prSet presAssocID="{FCDD4120-F072-184F-96D3-00109D2E0633}" presName="accentRepeatNode" presStyleLbl="solidAlignAcc1" presStyleIdx="8" presStyleCnt="12"/>
      <dgm:spPr>
        <a:noFill/>
        <a:ln>
          <a:noFill/>
        </a:ln>
      </dgm:spPr>
      <dgm:t>
        <a:bodyPr/>
        <a:lstStyle/>
        <a:p>
          <a:endParaRPr lang="en-US"/>
        </a:p>
      </dgm:t>
    </dgm:pt>
    <dgm:pt modelId="{13BD420A-D403-8C44-A65A-ECD0BBC32910}" type="pres">
      <dgm:prSet presAssocID="{B6E99DBD-DE73-2F46-8C0E-AB413450C1B5}" presName="image5" presStyleCnt="0"/>
      <dgm:spPr/>
    </dgm:pt>
    <dgm:pt modelId="{CFB78D0E-30A5-4447-8B63-24276705BEBC}" type="pres">
      <dgm:prSet presAssocID="{B6E99DBD-DE73-2F46-8C0E-AB413450C1B5}" presName="imageRepeatNode" presStyleLbl="alignAcc1" presStyleIdx="4" presStyleCnt="6"/>
      <dgm:spPr/>
      <dgm:t>
        <a:bodyPr/>
        <a:lstStyle/>
        <a:p>
          <a:endParaRPr lang="en-US"/>
        </a:p>
      </dgm:t>
    </dgm:pt>
    <dgm:pt modelId="{6A9BAB30-0A3B-9D4A-9B2B-49BD902560A2}" type="pres">
      <dgm:prSet presAssocID="{B6E99DBD-DE73-2F46-8C0E-AB413450C1B5}" presName="imageaccent5" presStyleCnt="0"/>
      <dgm:spPr/>
    </dgm:pt>
    <dgm:pt modelId="{3D6C9DCF-36EF-7A40-B5DB-8C314ED6BF21}" type="pres">
      <dgm:prSet presAssocID="{B6E99DBD-DE73-2F46-8C0E-AB413450C1B5}" presName="accentRepeatNode" presStyleLbl="solidAlignAcc1" presStyleIdx="9" presStyleCnt="12"/>
      <dgm:spPr>
        <a:noFill/>
        <a:ln>
          <a:noFill/>
        </a:ln>
      </dgm:spPr>
      <dgm:t>
        <a:bodyPr/>
        <a:lstStyle/>
        <a:p>
          <a:endParaRPr lang="en-US"/>
        </a:p>
      </dgm:t>
    </dgm:pt>
    <dgm:pt modelId="{EDE7A781-E481-FD49-8C5F-9595ACCCBA36}" type="pres">
      <dgm:prSet presAssocID="{CFC1605A-5A59-784D-A132-164C0A12703B}" presName="text6" presStyleCnt="0"/>
      <dgm:spPr/>
    </dgm:pt>
    <dgm:pt modelId="{5A847BAC-6713-544B-80F2-2815855379BB}" type="pres">
      <dgm:prSet presAssocID="{CFC1605A-5A59-784D-A132-164C0A12703B}" presName="textRepeatNode" presStyleLbl="alignNode1" presStyleIdx="5" presStyleCnt="6">
        <dgm:presLayoutVars>
          <dgm:chMax val="0"/>
          <dgm:chPref val="0"/>
          <dgm:bulletEnabled val="1"/>
        </dgm:presLayoutVars>
      </dgm:prSet>
      <dgm:spPr/>
      <dgm:t>
        <a:bodyPr/>
        <a:lstStyle/>
        <a:p>
          <a:endParaRPr lang="en-US"/>
        </a:p>
      </dgm:t>
    </dgm:pt>
    <dgm:pt modelId="{70BFA7AA-A86C-A540-97A5-F4FB926774BA}" type="pres">
      <dgm:prSet presAssocID="{CFC1605A-5A59-784D-A132-164C0A12703B}" presName="textaccent6" presStyleCnt="0"/>
      <dgm:spPr/>
    </dgm:pt>
    <dgm:pt modelId="{F778FE0F-F4FA-8A48-A8FA-3BFC3EF6FE3A}" type="pres">
      <dgm:prSet presAssocID="{CFC1605A-5A59-784D-A132-164C0A12703B}" presName="accentRepeatNode" presStyleLbl="solidAlignAcc1" presStyleIdx="10" presStyleCnt="12"/>
      <dgm:spPr>
        <a:noFill/>
        <a:ln>
          <a:noFill/>
        </a:ln>
      </dgm:spPr>
      <dgm:t>
        <a:bodyPr/>
        <a:lstStyle/>
        <a:p>
          <a:endParaRPr lang="en-US"/>
        </a:p>
      </dgm:t>
    </dgm:pt>
    <dgm:pt modelId="{A9E69B8B-3C7C-664A-9C53-F6090F3EDB02}" type="pres">
      <dgm:prSet presAssocID="{A4C5148F-91FA-B44A-8E0F-589D39A5FA58}" presName="image6" presStyleCnt="0"/>
      <dgm:spPr/>
    </dgm:pt>
    <dgm:pt modelId="{39358D14-BFB8-6144-B845-556F4DA0A2FC}" type="pres">
      <dgm:prSet presAssocID="{A4C5148F-91FA-B44A-8E0F-589D39A5FA58}" presName="imageRepeatNode" presStyleLbl="alignAcc1" presStyleIdx="5" presStyleCnt="6"/>
      <dgm:spPr/>
      <dgm:t>
        <a:bodyPr/>
        <a:lstStyle/>
        <a:p>
          <a:endParaRPr lang="en-US"/>
        </a:p>
      </dgm:t>
    </dgm:pt>
    <dgm:pt modelId="{0526A099-B474-DA4C-8791-1B842E4CC5C4}" type="pres">
      <dgm:prSet presAssocID="{A4C5148F-91FA-B44A-8E0F-589D39A5FA58}" presName="imageaccent6" presStyleCnt="0"/>
      <dgm:spPr/>
    </dgm:pt>
    <dgm:pt modelId="{DCCC4C61-9D48-BC4D-AE0A-E07AFFB199C1}" type="pres">
      <dgm:prSet presAssocID="{A4C5148F-91FA-B44A-8E0F-589D39A5FA58}" presName="accentRepeatNode" presStyleLbl="solidAlignAcc1" presStyleIdx="11" presStyleCnt="12"/>
      <dgm:spPr>
        <a:noFill/>
        <a:ln>
          <a:noFill/>
        </a:ln>
      </dgm:spPr>
      <dgm:t>
        <a:bodyPr/>
        <a:lstStyle/>
        <a:p>
          <a:endParaRPr lang="en-US"/>
        </a:p>
      </dgm:t>
    </dgm:pt>
  </dgm:ptLst>
  <dgm:cxnLst>
    <dgm:cxn modelId="{8AF1E27E-BD1D-334D-A372-A9B2947EFA18}" srcId="{222056F4-1A66-7942-BB2D-D6BF46522B6D}" destId="{FB051FB5-B8A7-F940-A816-FA2021BF5212}" srcOrd="1" destOrd="0" parTransId="{8964D230-E167-2248-8B8F-4AB010A71605}" sibTransId="{A7FC613A-0499-034E-B504-44D27C4F0CA7}"/>
    <dgm:cxn modelId="{3C5903F3-2E83-EB4F-9256-AB41313A90A2}" type="presOf" srcId="{341CB8BD-E28A-2646-ADDC-014968684C48}" destId="{F20F9662-B886-594A-9E27-9AD6C64CD1C0}" srcOrd="0" destOrd="0" presId="urn:microsoft.com/office/officeart/2008/layout/HexagonCluster"/>
    <dgm:cxn modelId="{5FB7580A-030B-BB4E-9558-A1E9480AE17E}" type="presOf" srcId="{A08B2B6A-E98B-5349-96C4-021C28472039}" destId="{0AABF190-7F46-3F4B-91B7-46E302F6F058}" srcOrd="0" destOrd="0" presId="urn:microsoft.com/office/officeart/2008/layout/HexagonCluster"/>
    <dgm:cxn modelId="{A44C8A95-D39F-8646-A52E-37C645DB8E00}" type="presOf" srcId="{A4C5148F-91FA-B44A-8E0F-589D39A5FA58}" destId="{39358D14-BFB8-6144-B845-556F4DA0A2FC}" srcOrd="0" destOrd="0" presId="urn:microsoft.com/office/officeart/2008/layout/HexagonCluster"/>
    <dgm:cxn modelId="{FD59C1C2-711B-8942-AC26-0B9CFB7B3BA6}" type="presOf" srcId="{A18CF61F-9ADC-E740-B79B-FFF7B8C6B3A0}" destId="{A37E272C-A088-8145-8807-BACCB3926589}" srcOrd="0" destOrd="0" presId="urn:microsoft.com/office/officeart/2008/layout/HexagonCluster"/>
    <dgm:cxn modelId="{61BCFA35-E9DE-CF41-BC02-B448F450E541}" type="presOf" srcId="{A55BCDAA-596D-0C4C-8DC3-09C75148FEED}" destId="{29D3BFB5-A5C9-2845-991E-23FB1D57CD2B}" srcOrd="0" destOrd="0" presId="urn:microsoft.com/office/officeart/2008/layout/HexagonCluster"/>
    <dgm:cxn modelId="{EA7AFAC2-C06A-5743-B30B-AC31DB254356}" type="presOf" srcId="{FCDD4120-F072-184F-96D3-00109D2E0633}" destId="{0C742073-03D2-3B4B-8DA4-F08679E3762A}" srcOrd="0" destOrd="0" presId="urn:microsoft.com/office/officeart/2008/layout/HexagonCluster"/>
    <dgm:cxn modelId="{C116D5AD-A646-134F-AFC1-37F1639B2F6E}" type="presOf" srcId="{222056F4-1A66-7942-BB2D-D6BF46522B6D}" destId="{1DE19BC1-3E2F-DB42-B692-5A282D292A8E}" srcOrd="0" destOrd="0" presId="urn:microsoft.com/office/officeart/2008/layout/HexagonCluster"/>
    <dgm:cxn modelId="{906F4566-AF26-1140-B757-8928221EFC19}" srcId="{222056F4-1A66-7942-BB2D-D6BF46522B6D}" destId="{341CB8BD-E28A-2646-ADDC-014968684C48}" srcOrd="0" destOrd="0" parTransId="{F5ACE1D7-CF83-354A-A347-F6BAC6E5AF74}" sibTransId="{A18CF61F-9ADC-E740-B79B-FFF7B8C6B3A0}"/>
    <dgm:cxn modelId="{1639EB32-66EA-0045-8AFA-6292C6BB5F7C}" type="presOf" srcId="{A7FC613A-0499-034E-B504-44D27C4F0CA7}" destId="{8C565B8D-0D77-E74E-8C8A-0B05980D4A18}" srcOrd="0" destOrd="0" presId="urn:microsoft.com/office/officeart/2008/layout/HexagonCluster"/>
    <dgm:cxn modelId="{4D332C9A-2E38-AD4B-A015-7C6A328CC9C7}" type="presOf" srcId="{FB051FB5-B8A7-F940-A816-FA2021BF5212}" destId="{09E781A1-F8F5-EB4C-8489-A84EC7C89065}" srcOrd="0" destOrd="0" presId="urn:microsoft.com/office/officeart/2008/layout/HexagonCluster"/>
    <dgm:cxn modelId="{9B6C0230-37D7-DF4F-A454-79E86B05001A}" type="presOf" srcId="{B6E99DBD-DE73-2F46-8C0E-AB413450C1B5}" destId="{CFB78D0E-30A5-4447-8B63-24276705BEBC}" srcOrd="0" destOrd="0" presId="urn:microsoft.com/office/officeart/2008/layout/HexagonCluster"/>
    <dgm:cxn modelId="{72E08ECE-3BAF-2C4D-9150-7BD7C8E40ADA}" type="presOf" srcId="{BE9CFEBA-84AA-6D4C-A1DD-5B666ABEF69A}" destId="{33A39C7B-357F-DF4C-9303-6ED35EBF9AA7}" srcOrd="0" destOrd="0" presId="urn:microsoft.com/office/officeart/2008/layout/HexagonCluster"/>
    <dgm:cxn modelId="{21B7773A-E697-6A43-BB98-ED12996EEB28}" srcId="{222056F4-1A66-7942-BB2D-D6BF46522B6D}" destId="{FCDD4120-F072-184F-96D3-00109D2E0633}" srcOrd="4" destOrd="0" parTransId="{4886774D-9FB6-1E41-BFE0-B15DDE913204}" sibTransId="{B6E99DBD-DE73-2F46-8C0E-AB413450C1B5}"/>
    <dgm:cxn modelId="{4C5FB156-A930-C846-942F-35B36A1CB75F}" type="presOf" srcId="{E4101D00-44F2-F24E-9859-FDC268E002D9}" destId="{EDBC0A6B-37A8-B743-A2CF-68CB45B50F88}" srcOrd="0" destOrd="0" presId="urn:microsoft.com/office/officeart/2008/layout/HexagonCluster"/>
    <dgm:cxn modelId="{4A66C631-080B-D143-ADDB-20D850C2377B}" srcId="{222056F4-1A66-7942-BB2D-D6BF46522B6D}" destId="{CFC1605A-5A59-784D-A132-164C0A12703B}" srcOrd="5" destOrd="0" parTransId="{983A310C-081C-F144-8436-2CD3CAD24B10}" sibTransId="{A4C5148F-91FA-B44A-8E0F-589D39A5FA58}"/>
    <dgm:cxn modelId="{332ED427-9947-1242-8010-6B917E4C20BE}" type="presOf" srcId="{CFC1605A-5A59-784D-A132-164C0A12703B}" destId="{5A847BAC-6713-544B-80F2-2815855379BB}" srcOrd="0" destOrd="0" presId="urn:microsoft.com/office/officeart/2008/layout/HexagonCluster"/>
    <dgm:cxn modelId="{6A2B3089-48C1-FC4D-82AD-8B01C63335C5}" srcId="{222056F4-1A66-7942-BB2D-D6BF46522B6D}" destId="{A08B2B6A-E98B-5349-96C4-021C28472039}" srcOrd="2" destOrd="0" parTransId="{F380C16E-27DD-F445-AD6B-39F134A252F5}" sibTransId="{E4101D00-44F2-F24E-9859-FDC268E002D9}"/>
    <dgm:cxn modelId="{A20BA30A-490F-C14A-8CE3-EC7EC4512A13}" srcId="{222056F4-1A66-7942-BB2D-D6BF46522B6D}" destId="{A55BCDAA-596D-0C4C-8DC3-09C75148FEED}" srcOrd="3" destOrd="0" parTransId="{1B43AEF2-2CEC-0841-88A5-0A69C678DD3F}" sibTransId="{BE9CFEBA-84AA-6D4C-A1DD-5B666ABEF69A}"/>
    <dgm:cxn modelId="{663E2B56-2A12-7D47-9700-F0E1307E76E6}" type="presParOf" srcId="{1DE19BC1-3E2F-DB42-B692-5A282D292A8E}" destId="{B2C124AE-578B-7746-9FA6-B9F903FDD8D2}" srcOrd="0" destOrd="0" presId="urn:microsoft.com/office/officeart/2008/layout/HexagonCluster"/>
    <dgm:cxn modelId="{0DCBBD95-2D19-BA40-84B9-0536F25EA6CB}" type="presParOf" srcId="{B2C124AE-578B-7746-9FA6-B9F903FDD8D2}" destId="{F20F9662-B886-594A-9E27-9AD6C64CD1C0}" srcOrd="0" destOrd="0" presId="urn:microsoft.com/office/officeart/2008/layout/HexagonCluster"/>
    <dgm:cxn modelId="{BA255DCC-34E6-B74E-A24A-8B33820E7820}" type="presParOf" srcId="{1DE19BC1-3E2F-DB42-B692-5A282D292A8E}" destId="{8C0CCAC2-0061-7848-9811-3040EBBB279A}" srcOrd="1" destOrd="0" presId="urn:microsoft.com/office/officeart/2008/layout/HexagonCluster"/>
    <dgm:cxn modelId="{73CE8170-C4DF-664E-8F9E-655B97BD1AC7}" type="presParOf" srcId="{8C0CCAC2-0061-7848-9811-3040EBBB279A}" destId="{1DD423B5-F3AA-2C4F-8588-5E034EF0D675}" srcOrd="0" destOrd="0" presId="urn:microsoft.com/office/officeart/2008/layout/HexagonCluster"/>
    <dgm:cxn modelId="{8991F318-7765-3448-A2BF-0787C946791B}" type="presParOf" srcId="{1DE19BC1-3E2F-DB42-B692-5A282D292A8E}" destId="{5C963801-0F83-7A42-84FF-914A4BB2A424}" srcOrd="2" destOrd="0" presId="urn:microsoft.com/office/officeart/2008/layout/HexagonCluster"/>
    <dgm:cxn modelId="{EB810048-1FC4-8946-8D36-5CA9A17C9DC0}" type="presParOf" srcId="{5C963801-0F83-7A42-84FF-914A4BB2A424}" destId="{A37E272C-A088-8145-8807-BACCB3926589}" srcOrd="0" destOrd="0" presId="urn:microsoft.com/office/officeart/2008/layout/HexagonCluster"/>
    <dgm:cxn modelId="{6BF02159-0F94-A849-8717-67B0D87A988D}" type="presParOf" srcId="{1DE19BC1-3E2F-DB42-B692-5A282D292A8E}" destId="{32DE1BE5-DC57-2A40-8883-9A20519C0121}" srcOrd="3" destOrd="0" presId="urn:microsoft.com/office/officeart/2008/layout/HexagonCluster"/>
    <dgm:cxn modelId="{C8564069-81B2-8741-BEC3-D0475563277D}" type="presParOf" srcId="{32DE1BE5-DC57-2A40-8883-9A20519C0121}" destId="{F145983A-D7CE-5745-841B-50DC25AA4274}" srcOrd="0" destOrd="0" presId="urn:microsoft.com/office/officeart/2008/layout/HexagonCluster"/>
    <dgm:cxn modelId="{C913FE84-BA8B-854C-9D68-33ED58C0DD85}" type="presParOf" srcId="{1DE19BC1-3E2F-DB42-B692-5A282D292A8E}" destId="{4290AB8F-8538-4242-B6F1-0690921E72F9}" srcOrd="4" destOrd="0" presId="urn:microsoft.com/office/officeart/2008/layout/HexagonCluster"/>
    <dgm:cxn modelId="{A4155ADC-C29B-A34D-B2B5-D394CC058D5C}" type="presParOf" srcId="{4290AB8F-8538-4242-B6F1-0690921E72F9}" destId="{09E781A1-F8F5-EB4C-8489-A84EC7C89065}" srcOrd="0" destOrd="0" presId="urn:microsoft.com/office/officeart/2008/layout/HexagonCluster"/>
    <dgm:cxn modelId="{4591AC9B-E1B3-804E-9542-5B1650BFD8D7}" type="presParOf" srcId="{1DE19BC1-3E2F-DB42-B692-5A282D292A8E}" destId="{FB032658-09DE-B445-BEA6-918E960D2EEF}" srcOrd="5" destOrd="0" presId="urn:microsoft.com/office/officeart/2008/layout/HexagonCluster"/>
    <dgm:cxn modelId="{ACA39B54-6CE6-9D40-B4FC-962A70A0F925}" type="presParOf" srcId="{FB032658-09DE-B445-BEA6-918E960D2EEF}" destId="{F5B4974E-62B6-3C44-84FF-D3C648C79704}" srcOrd="0" destOrd="0" presId="urn:microsoft.com/office/officeart/2008/layout/HexagonCluster"/>
    <dgm:cxn modelId="{5369D8D5-6532-1E4A-A781-240F1A414EEE}" type="presParOf" srcId="{1DE19BC1-3E2F-DB42-B692-5A282D292A8E}" destId="{61B45FF1-8F68-224F-8D3A-03A609798E64}" srcOrd="6" destOrd="0" presId="urn:microsoft.com/office/officeart/2008/layout/HexagonCluster"/>
    <dgm:cxn modelId="{F88073E6-01CD-E546-B9DB-F1280D38CF42}" type="presParOf" srcId="{61B45FF1-8F68-224F-8D3A-03A609798E64}" destId="{8C565B8D-0D77-E74E-8C8A-0B05980D4A18}" srcOrd="0" destOrd="0" presId="urn:microsoft.com/office/officeart/2008/layout/HexagonCluster"/>
    <dgm:cxn modelId="{9D7DBAB9-7E0C-0746-AD22-8C1DFD0074D8}" type="presParOf" srcId="{1DE19BC1-3E2F-DB42-B692-5A282D292A8E}" destId="{A4D37005-737C-B34E-8A43-2341C406FE6B}" srcOrd="7" destOrd="0" presId="urn:microsoft.com/office/officeart/2008/layout/HexagonCluster"/>
    <dgm:cxn modelId="{E4A73E72-3287-FD46-AEC3-164F2B0524E8}" type="presParOf" srcId="{A4D37005-737C-B34E-8A43-2341C406FE6B}" destId="{72E9D1F6-6B5A-D841-AEBB-4B5004869AA8}" srcOrd="0" destOrd="0" presId="urn:microsoft.com/office/officeart/2008/layout/HexagonCluster"/>
    <dgm:cxn modelId="{767E50F4-7B62-4442-B1BB-53B4F96E153C}" type="presParOf" srcId="{1DE19BC1-3E2F-DB42-B692-5A282D292A8E}" destId="{987DCD9D-C4F5-2249-8B42-B826262CD0B6}" srcOrd="8" destOrd="0" presId="urn:microsoft.com/office/officeart/2008/layout/HexagonCluster"/>
    <dgm:cxn modelId="{676ED015-35DA-B14A-87C4-BC690C390F5C}" type="presParOf" srcId="{987DCD9D-C4F5-2249-8B42-B826262CD0B6}" destId="{0AABF190-7F46-3F4B-91B7-46E302F6F058}" srcOrd="0" destOrd="0" presId="urn:microsoft.com/office/officeart/2008/layout/HexagonCluster"/>
    <dgm:cxn modelId="{66626D4C-8862-CD4E-991B-7684DCE3C2B7}" type="presParOf" srcId="{1DE19BC1-3E2F-DB42-B692-5A282D292A8E}" destId="{638C4056-A2CB-7248-AF2D-3E0983F2E191}" srcOrd="9" destOrd="0" presId="urn:microsoft.com/office/officeart/2008/layout/HexagonCluster"/>
    <dgm:cxn modelId="{6D1AE5AF-7B0D-D348-9A21-AC7B0E7270CC}" type="presParOf" srcId="{638C4056-A2CB-7248-AF2D-3E0983F2E191}" destId="{1CF25E33-2E64-8D41-BF30-8BC620067B4F}" srcOrd="0" destOrd="0" presId="urn:microsoft.com/office/officeart/2008/layout/HexagonCluster"/>
    <dgm:cxn modelId="{F29E3F40-0B6F-B446-9649-61F5E9C8B424}" type="presParOf" srcId="{1DE19BC1-3E2F-DB42-B692-5A282D292A8E}" destId="{BEEA4197-2266-194E-92C2-403923A90B94}" srcOrd="10" destOrd="0" presId="urn:microsoft.com/office/officeart/2008/layout/HexagonCluster"/>
    <dgm:cxn modelId="{6A237659-1783-3642-A0A5-A0F4FEF63A00}" type="presParOf" srcId="{BEEA4197-2266-194E-92C2-403923A90B94}" destId="{EDBC0A6B-37A8-B743-A2CF-68CB45B50F88}" srcOrd="0" destOrd="0" presId="urn:microsoft.com/office/officeart/2008/layout/HexagonCluster"/>
    <dgm:cxn modelId="{8E53875C-9E5C-EB46-A2FF-140880AF8FFD}" type="presParOf" srcId="{1DE19BC1-3E2F-DB42-B692-5A282D292A8E}" destId="{631E8EDC-A956-C24A-A026-28C7420AF852}" srcOrd="11" destOrd="0" presId="urn:microsoft.com/office/officeart/2008/layout/HexagonCluster"/>
    <dgm:cxn modelId="{75E8D56F-6EA6-9E4E-B3D3-2D897B247E94}" type="presParOf" srcId="{631E8EDC-A956-C24A-A026-28C7420AF852}" destId="{849C8BB9-AA97-0643-A45C-A1752574F3C2}" srcOrd="0" destOrd="0" presId="urn:microsoft.com/office/officeart/2008/layout/HexagonCluster"/>
    <dgm:cxn modelId="{A5DCFBED-0A95-ED4B-BE60-E8EB045CBF30}" type="presParOf" srcId="{1DE19BC1-3E2F-DB42-B692-5A282D292A8E}" destId="{140E174F-A364-6E4D-A4DF-340580E58FB0}" srcOrd="12" destOrd="0" presId="urn:microsoft.com/office/officeart/2008/layout/HexagonCluster"/>
    <dgm:cxn modelId="{A8F395FB-E78D-2244-BEE8-A2B9201700CB}" type="presParOf" srcId="{140E174F-A364-6E4D-A4DF-340580E58FB0}" destId="{29D3BFB5-A5C9-2845-991E-23FB1D57CD2B}" srcOrd="0" destOrd="0" presId="urn:microsoft.com/office/officeart/2008/layout/HexagonCluster"/>
    <dgm:cxn modelId="{31613550-E92A-E64A-B08E-916A8E5F6D2B}" type="presParOf" srcId="{1DE19BC1-3E2F-DB42-B692-5A282D292A8E}" destId="{5291D6ED-1900-D740-B097-C8DBBC2E8537}" srcOrd="13" destOrd="0" presId="urn:microsoft.com/office/officeart/2008/layout/HexagonCluster"/>
    <dgm:cxn modelId="{361D74B1-F77C-2446-A89A-0E96DBA73174}" type="presParOf" srcId="{5291D6ED-1900-D740-B097-C8DBBC2E8537}" destId="{D23C589C-DCA5-4841-B7C7-40613FAEE301}" srcOrd="0" destOrd="0" presId="urn:microsoft.com/office/officeart/2008/layout/HexagonCluster"/>
    <dgm:cxn modelId="{BCC65A89-58C1-7749-990E-98D929BB99A8}" type="presParOf" srcId="{1DE19BC1-3E2F-DB42-B692-5A282D292A8E}" destId="{C548C0D2-3161-134F-991B-C6EA8B3EF55E}" srcOrd="14" destOrd="0" presId="urn:microsoft.com/office/officeart/2008/layout/HexagonCluster"/>
    <dgm:cxn modelId="{862DB186-619A-1D4C-942D-8470C03A0578}" type="presParOf" srcId="{C548C0D2-3161-134F-991B-C6EA8B3EF55E}" destId="{33A39C7B-357F-DF4C-9303-6ED35EBF9AA7}" srcOrd="0" destOrd="0" presId="urn:microsoft.com/office/officeart/2008/layout/HexagonCluster"/>
    <dgm:cxn modelId="{B5AB3BED-0BB6-BB43-803A-6B7E655C0B43}" type="presParOf" srcId="{1DE19BC1-3E2F-DB42-B692-5A282D292A8E}" destId="{BCA4775D-A61C-7549-931A-543280AB0577}" srcOrd="15" destOrd="0" presId="urn:microsoft.com/office/officeart/2008/layout/HexagonCluster"/>
    <dgm:cxn modelId="{C031E298-0085-494C-B8C9-B84F1A150CEF}" type="presParOf" srcId="{BCA4775D-A61C-7549-931A-543280AB0577}" destId="{E52BAE6F-88E7-D142-B77A-61D1D3AFB859}" srcOrd="0" destOrd="0" presId="urn:microsoft.com/office/officeart/2008/layout/HexagonCluster"/>
    <dgm:cxn modelId="{4126C95E-7AB2-F841-8E0D-190421AA72C6}" type="presParOf" srcId="{1DE19BC1-3E2F-DB42-B692-5A282D292A8E}" destId="{5489AE6B-5699-D240-9ECD-C7ACFD2C2081}" srcOrd="16" destOrd="0" presId="urn:microsoft.com/office/officeart/2008/layout/HexagonCluster"/>
    <dgm:cxn modelId="{D4A15C37-26A9-994E-9BC9-87C0AD327752}" type="presParOf" srcId="{5489AE6B-5699-D240-9ECD-C7ACFD2C2081}" destId="{0C742073-03D2-3B4B-8DA4-F08679E3762A}" srcOrd="0" destOrd="0" presId="urn:microsoft.com/office/officeart/2008/layout/HexagonCluster"/>
    <dgm:cxn modelId="{1DDB275D-702D-3A45-A912-EAE9618626AA}" type="presParOf" srcId="{1DE19BC1-3E2F-DB42-B692-5A282D292A8E}" destId="{259C4392-1188-344A-BB1E-E94452F0DAA5}" srcOrd="17" destOrd="0" presId="urn:microsoft.com/office/officeart/2008/layout/HexagonCluster"/>
    <dgm:cxn modelId="{F98BF74D-A3B4-664E-8F94-434CCE7E7B6D}" type="presParOf" srcId="{259C4392-1188-344A-BB1E-E94452F0DAA5}" destId="{922DC120-A108-6843-A0EA-C440C8C48B31}" srcOrd="0" destOrd="0" presId="urn:microsoft.com/office/officeart/2008/layout/HexagonCluster"/>
    <dgm:cxn modelId="{3B8B104B-4AED-D64C-8DA9-2C906B8CABEB}" type="presParOf" srcId="{1DE19BC1-3E2F-DB42-B692-5A282D292A8E}" destId="{13BD420A-D403-8C44-A65A-ECD0BBC32910}" srcOrd="18" destOrd="0" presId="urn:microsoft.com/office/officeart/2008/layout/HexagonCluster"/>
    <dgm:cxn modelId="{D196CA1F-917C-3442-9F76-A92A22C4AA59}" type="presParOf" srcId="{13BD420A-D403-8C44-A65A-ECD0BBC32910}" destId="{CFB78D0E-30A5-4447-8B63-24276705BEBC}" srcOrd="0" destOrd="0" presId="urn:microsoft.com/office/officeart/2008/layout/HexagonCluster"/>
    <dgm:cxn modelId="{843AAA36-A28C-9040-AE68-A8F61B157584}" type="presParOf" srcId="{1DE19BC1-3E2F-DB42-B692-5A282D292A8E}" destId="{6A9BAB30-0A3B-9D4A-9B2B-49BD902560A2}" srcOrd="19" destOrd="0" presId="urn:microsoft.com/office/officeart/2008/layout/HexagonCluster"/>
    <dgm:cxn modelId="{F78AEA84-C985-F94A-A1D1-66B70F45E10E}" type="presParOf" srcId="{6A9BAB30-0A3B-9D4A-9B2B-49BD902560A2}" destId="{3D6C9DCF-36EF-7A40-B5DB-8C314ED6BF21}" srcOrd="0" destOrd="0" presId="urn:microsoft.com/office/officeart/2008/layout/HexagonCluster"/>
    <dgm:cxn modelId="{BBC3A4AB-30A2-2348-BD7A-D32716C4DFF5}" type="presParOf" srcId="{1DE19BC1-3E2F-DB42-B692-5A282D292A8E}" destId="{EDE7A781-E481-FD49-8C5F-9595ACCCBA36}" srcOrd="20" destOrd="0" presId="urn:microsoft.com/office/officeart/2008/layout/HexagonCluster"/>
    <dgm:cxn modelId="{50145E2D-F3CA-1344-9300-F3E3C0405305}" type="presParOf" srcId="{EDE7A781-E481-FD49-8C5F-9595ACCCBA36}" destId="{5A847BAC-6713-544B-80F2-2815855379BB}" srcOrd="0" destOrd="0" presId="urn:microsoft.com/office/officeart/2008/layout/HexagonCluster"/>
    <dgm:cxn modelId="{176519CC-B7FE-6E4C-81DD-28F104B1E45B}" type="presParOf" srcId="{1DE19BC1-3E2F-DB42-B692-5A282D292A8E}" destId="{70BFA7AA-A86C-A540-97A5-F4FB926774BA}" srcOrd="21" destOrd="0" presId="urn:microsoft.com/office/officeart/2008/layout/HexagonCluster"/>
    <dgm:cxn modelId="{8987A7CA-4643-774D-9080-71CB22B089BD}" type="presParOf" srcId="{70BFA7AA-A86C-A540-97A5-F4FB926774BA}" destId="{F778FE0F-F4FA-8A48-A8FA-3BFC3EF6FE3A}" srcOrd="0" destOrd="0" presId="urn:microsoft.com/office/officeart/2008/layout/HexagonCluster"/>
    <dgm:cxn modelId="{D5B847FD-888F-834B-8FFB-37E173F9E67B}" type="presParOf" srcId="{1DE19BC1-3E2F-DB42-B692-5A282D292A8E}" destId="{A9E69B8B-3C7C-664A-9C53-F6090F3EDB02}" srcOrd="22" destOrd="0" presId="urn:microsoft.com/office/officeart/2008/layout/HexagonCluster"/>
    <dgm:cxn modelId="{7B7DA4B1-55B2-6E4E-92B5-36AF51EFA7BA}" type="presParOf" srcId="{A9E69B8B-3C7C-664A-9C53-F6090F3EDB02}" destId="{39358D14-BFB8-6144-B845-556F4DA0A2FC}" srcOrd="0" destOrd="0" presId="urn:microsoft.com/office/officeart/2008/layout/HexagonCluster"/>
    <dgm:cxn modelId="{41E69190-C0E3-A043-A21C-8CA0B8A09BF6}" type="presParOf" srcId="{1DE19BC1-3E2F-DB42-B692-5A282D292A8E}" destId="{0526A099-B474-DA4C-8791-1B842E4CC5C4}" srcOrd="23" destOrd="0" presId="urn:microsoft.com/office/officeart/2008/layout/HexagonCluster"/>
    <dgm:cxn modelId="{EC239DDE-3319-514E-87D3-7DE329B48E33}" type="presParOf" srcId="{0526A099-B474-DA4C-8791-1B842E4CC5C4}" destId="{DCCC4C61-9D48-BC4D-AE0A-E07AFFB199C1}" srcOrd="0" destOrd="0" presId="urn:microsoft.com/office/officeart/2008/layout/HexagonCluster"/>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32F08D-374F-8F4F-83C5-1E871C97AABF}"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2F050932-E0AD-394D-91D8-ACA0D7862CD7}">
      <dgm:prSet phldrT="[Text]" custT="1"/>
      <dgm:spPr>
        <a:solidFill>
          <a:schemeClr val="tx2">
            <a:lumMod val="40000"/>
            <a:lumOff val="60000"/>
          </a:schemeClr>
        </a:solidFill>
        <a:effectLst/>
      </dgm:spPr>
      <dgm:t>
        <a:bodyPr/>
        <a:lstStyle/>
        <a:p>
          <a:r>
            <a:rPr lang="en-US" sz="1800" b="0" dirty="0" smtClean="0">
              <a:latin typeface="DIN-Regular"/>
              <a:cs typeface="DIN-Regular"/>
            </a:rPr>
            <a:t>DeVry</a:t>
          </a:r>
          <a:endParaRPr lang="en-US" sz="1800" b="0" dirty="0">
            <a:latin typeface="DIN-Regular"/>
            <a:cs typeface="DIN-Regular"/>
          </a:endParaRPr>
        </a:p>
      </dgm:t>
    </dgm:pt>
    <dgm:pt modelId="{7DD47399-5F51-3C40-8ECA-B69D4EE7ECD0}" type="parTrans" cxnId="{BE283710-D2FB-7249-9FEC-0E2528E0ADAD}">
      <dgm:prSet/>
      <dgm:spPr/>
      <dgm:t>
        <a:bodyPr/>
        <a:lstStyle/>
        <a:p>
          <a:endParaRPr lang="en-US" sz="2000" b="1">
            <a:latin typeface="DIN-Regular"/>
            <a:cs typeface="DIN-Regular"/>
          </a:endParaRPr>
        </a:p>
      </dgm:t>
    </dgm:pt>
    <dgm:pt modelId="{49FC4CD5-9937-414F-8D3F-D82545869BA7}" type="sibTrans" cxnId="{BE283710-D2FB-7249-9FEC-0E2528E0ADAD}">
      <dgm:prSet/>
      <dgm:spPr/>
      <dgm:t>
        <a:bodyPr/>
        <a:lstStyle/>
        <a:p>
          <a:endParaRPr lang="en-US" sz="2000" b="1">
            <a:latin typeface="DIN-Regular"/>
            <a:cs typeface="DIN-Regular"/>
          </a:endParaRPr>
        </a:p>
      </dgm:t>
    </dgm:pt>
    <dgm:pt modelId="{4298000D-46E8-E543-8E22-6ED65966D3FB}">
      <dgm:prSet phldrT="[Text]" custT="1"/>
      <dgm:spPr>
        <a:solidFill>
          <a:srgbClr val="11447F"/>
        </a:solidFill>
        <a:effectLst/>
      </dgm:spPr>
      <dgm:t>
        <a:bodyPr/>
        <a:lstStyle/>
        <a:p>
          <a:r>
            <a:rPr lang="en-US" sz="850" b="1" dirty="0" smtClean="0">
              <a:latin typeface="DIN-Regular"/>
              <a:cs typeface="DIN-Regular"/>
            </a:rPr>
            <a:t>Incompleters</a:t>
          </a:r>
          <a:endParaRPr lang="en-US" sz="850" b="1" dirty="0">
            <a:latin typeface="DIN-Regular"/>
            <a:cs typeface="DIN-Regular"/>
          </a:endParaRPr>
        </a:p>
      </dgm:t>
    </dgm:pt>
    <dgm:pt modelId="{3B0E8992-D403-0E47-A9AF-3A16C724A863}" type="parTrans" cxnId="{90569A42-E44D-8048-8256-335E32C95759}">
      <dgm:prSet custT="1"/>
      <dgm:spPr>
        <a:solidFill>
          <a:srgbClr val="800000"/>
        </a:solidFill>
        <a:effectLst/>
      </dgm:spPr>
      <dgm:t>
        <a:bodyPr/>
        <a:lstStyle/>
        <a:p>
          <a:endParaRPr lang="en-US" sz="900" b="1" dirty="0">
            <a:latin typeface="DIN-Regular"/>
            <a:cs typeface="DIN-Regular"/>
          </a:endParaRPr>
        </a:p>
      </dgm:t>
    </dgm:pt>
    <dgm:pt modelId="{63A886D8-FD51-484F-ABBB-915910708A6B}" type="sibTrans" cxnId="{90569A42-E44D-8048-8256-335E32C95759}">
      <dgm:prSet/>
      <dgm:spPr/>
      <dgm:t>
        <a:bodyPr/>
        <a:lstStyle/>
        <a:p>
          <a:endParaRPr lang="en-US" sz="2000" b="1">
            <a:latin typeface="DIN-Regular"/>
            <a:cs typeface="DIN-Regular"/>
          </a:endParaRPr>
        </a:p>
      </dgm:t>
    </dgm:pt>
    <dgm:pt modelId="{F959C656-8D00-B44B-B2D1-6BD82B06A774}">
      <dgm:prSet phldrT="[Text]" custT="1"/>
      <dgm:spPr>
        <a:solidFill>
          <a:srgbClr val="11447F"/>
        </a:solidFill>
        <a:effectLst/>
      </dgm:spPr>
      <dgm:t>
        <a:bodyPr/>
        <a:lstStyle/>
        <a:p>
          <a:r>
            <a:rPr lang="en-US" sz="900" b="1" dirty="0" smtClean="0">
              <a:latin typeface="DIN-Regular"/>
              <a:cs typeface="DIN-Regular"/>
            </a:rPr>
            <a:t>Hybrid model</a:t>
          </a:r>
          <a:endParaRPr lang="en-US" sz="900" b="1" dirty="0">
            <a:latin typeface="DIN-Regular"/>
            <a:cs typeface="DIN-Regular"/>
          </a:endParaRPr>
        </a:p>
      </dgm:t>
    </dgm:pt>
    <dgm:pt modelId="{B15D758D-0E10-464E-9728-45B66EAF2B34}" type="parTrans" cxnId="{D472E226-DCB5-9C4D-A58B-1CC60DA2E97E}">
      <dgm:prSet custT="1"/>
      <dgm:spPr>
        <a:solidFill>
          <a:srgbClr val="800000"/>
        </a:solidFill>
        <a:effectLst/>
      </dgm:spPr>
      <dgm:t>
        <a:bodyPr/>
        <a:lstStyle/>
        <a:p>
          <a:endParaRPr lang="en-US" sz="900" b="1" dirty="0">
            <a:latin typeface="DIN-Regular"/>
            <a:cs typeface="DIN-Regular"/>
          </a:endParaRPr>
        </a:p>
      </dgm:t>
    </dgm:pt>
    <dgm:pt modelId="{329861DC-9B37-C942-899C-9FF02BC38D0C}" type="sibTrans" cxnId="{D472E226-DCB5-9C4D-A58B-1CC60DA2E97E}">
      <dgm:prSet/>
      <dgm:spPr/>
      <dgm:t>
        <a:bodyPr/>
        <a:lstStyle/>
        <a:p>
          <a:endParaRPr lang="en-US" sz="2000" b="1">
            <a:latin typeface="DIN-Regular"/>
            <a:cs typeface="DIN-Regular"/>
          </a:endParaRPr>
        </a:p>
      </dgm:t>
    </dgm:pt>
    <dgm:pt modelId="{F1982AEE-2698-7345-A62F-D9E62FAA8F7B}">
      <dgm:prSet phldrT="[Text]" custT="1"/>
      <dgm:spPr>
        <a:solidFill>
          <a:srgbClr val="11447F"/>
        </a:solidFill>
        <a:effectLst/>
      </dgm:spPr>
      <dgm:t>
        <a:bodyPr/>
        <a:lstStyle/>
        <a:p>
          <a:r>
            <a:rPr lang="en-US" sz="900" b="1" dirty="0" smtClean="0">
              <a:latin typeface="DIN-Regular"/>
              <a:cs typeface="DIN-Regular"/>
            </a:rPr>
            <a:t>Beyond Community Colleges</a:t>
          </a:r>
          <a:endParaRPr lang="en-US" sz="900" b="1" dirty="0">
            <a:latin typeface="DIN-Regular"/>
            <a:cs typeface="DIN-Regular"/>
          </a:endParaRPr>
        </a:p>
      </dgm:t>
    </dgm:pt>
    <dgm:pt modelId="{1464E066-9B6C-1249-9F5F-F1946982CFF1}" type="parTrans" cxnId="{619D845A-93B0-DA48-84B7-E7BEF4292B3A}">
      <dgm:prSet custT="1"/>
      <dgm:spPr>
        <a:solidFill>
          <a:srgbClr val="800000"/>
        </a:solidFill>
        <a:effectLst/>
      </dgm:spPr>
      <dgm:t>
        <a:bodyPr/>
        <a:lstStyle/>
        <a:p>
          <a:endParaRPr lang="en-US" sz="900" b="1" dirty="0">
            <a:latin typeface="DIN-Regular"/>
            <a:cs typeface="DIN-Regular"/>
          </a:endParaRPr>
        </a:p>
      </dgm:t>
    </dgm:pt>
    <dgm:pt modelId="{286B77FE-8609-CB4D-953D-03D0C12EC648}" type="sibTrans" cxnId="{619D845A-93B0-DA48-84B7-E7BEF4292B3A}">
      <dgm:prSet/>
      <dgm:spPr/>
      <dgm:t>
        <a:bodyPr/>
        <a:lstStyle/>
        <a:p>
          <a:endParaRPr lang="en-US" sz="2000" b="1">
            <a:latin typeface="DIN-Regular"/>
            <a:cs typeface="DIN-Regular"/>
          </a:endParaRPr>
        </a:p>
      </dgm:t>
    </dgm:pt>
    <dgm:pt modelId="{CEAC73A4-F98C-8A43-9CA5-1FC739B56EDE}">
      <dgm:prSet phldrT="[Text]" custT="1"/>
      <dgm:spPr>
        <a:solidFill>
          <a:srgbClr val="11447F"/>
        </a:solidFill>
        <a:effectLst/>
      </dgm:spPr>
      <dgm:t>
        <a:bodyPr/>
        <a:lstStyle/>
        <a:p>
          <a:r>
            <a:rPr lang="en-US" sz="900" b="1" dirty="0" smtClean="0">
              <a:latin typeface="DIN-Regular"/>
              <a:cs typeface="DIN-Regular"/>
            </a:rPr>
            <a:t>Competency credit</a:t>
          </a:r>
          <a:endParaRPr lang="en-US" sz="900" b="1" dirty="0">
            <a:latin typeface="DIN-Regular"/>
            <a:cs typeface="DIN-Regular"/>
          </a:endParaRPr>
        </a:p>
      </dgm:t>
    </dgm:pt>
    <dgm:pt modelId="{CAD9B538-96D9-E448-9084-CCB2E7526371}" type="parTrans" cxnId="{94232A17-567E-BA48-AE17-C1C3FD01BBFA}">
      <dgm:prSet custT="1"/>
      <dgm:spPr>
        <a:solidFill>
          <a:srgbClr val="800000"/>
        </a:solidFill>
        <a:effectLst/>
      </dgm:spPr>
      <dgm:t>
        <a:bodyPr/>
        <a:lstStyle/>
        <a:p>
          <a:endParaRPr lang="en-US" sz="900" b="1" dirty="0">
            <a:latin typeface="DIN-Regular"/>
            <a:cs typeface="DIN-Regular"/>
          </a:endParaRPr>
        </a:p>
      </dgm:t>
    </dgm:pt>
    <dgm:pt modelId="{CB7C825F-B202-5847-B7F8-A5970A41E9C1}" type="sibTrans" cxnId="{94232A17-567E-BA48-AE17-C1C3FD01BBFA}">
      <dgm:prSet/>
      <dgm:spPr/>
      <dgm:t>
        <a:bodyPr/>
        <a:lstStyle/>
        <a:p>
          <a:endParaRPr lang="en-US" sz="2000" b="1">
            <a:latin typeface="DIN-Regular"/>
            <a:cs typeface="DIN-Regular"/>
          </a:endParaRPr>
        </a:p>
      </dgm:t>
    </dgm:pt>
    <dgm:pt modelId="{E3011258-4F5F-CF4B-80F5-7A5EDA3D8693}">
      <dgm:prSet phldrT="[Text]" custT="1"/>
      <dgm:spPr>
        <a:solidFill>
          <a:srgbClr val="11447F"/>
        </a:solidFill>
        <a:effectLst/>
      </dgm:spPr>
      <dgm:t>
        <a:bodyPr/>
        <a:lstStyle/>
        <a:p>
          <a:r>
            <a:rPr lang="en-US" sz="900" b="1" dirty="0" smtClean="0">
              <a:latin typeface="DIN-Regular"/>
              <a:cs typeface="DIN-Regular"/>
            </a:rPr>
            <a:t>Brand vs. program</a:t>
          </a:r>
          <a:endParaRPr lang="en-US" sz="900" b="1" dirty="0">
            <a:latin typeface="DIN-Regular"/>
            <a:cs typeface="DIN-Regular"/>
          </a:endParaRPr>
        </a:p>
      </dgm:t>
    </dgm:pt>
    <dgm:pt modelId="{AC89CE5C-A9D7-F749-8DB5-F4D3142A7E7A}" type="parTrans" cxnId="{5EEE05C5-C1DE-C343-81C9-ECFFEA6D0B30}">
      <dgm:prSet custT="1"/>
      <dgm:spPr>
        <a:solidFill>
          <a:srgbClr val="800000"/>
        </a:solidFill>
        <a:effectLst/>
      </dgm:spPr>
      <dgm:t>
        <a:bodyPr/>
        <a:lstStyle/>
        <a:p>
          <a:endParaRPr lang="en-US" sz="900" b="1" dirty="0">
            <a:latin typeface="DIN-Regular"/>
            <a:cs typeface="DIN-Regular"/>
          </a:endParaRPr>
        </a:p>
      </dgm:t>
    </dgm:pt>
    <dgm:pt modelId="{C3AD67C2-727A-E54A-91BB-AFADDE917AB3}" type="sibTrans" cxnId="{5EEE05C5-C1DE-C343-81C9-ECFFEA6D0B30}">
      <dgm:prSet/>
      <dgm:spPr/>
      <dgm:t>
        <a:bodyPr/>
        <a:lstStyle/>
        <a:p>
          <a:endParaRPr lang="en-US" sz="2000" b="1">
            <a:latin typeface="DIN-Regular"/>
            <a:cs typeface="DIN-Regular"/>
          </a:endParaRPr>
        </a:p>
      </dgm:t>
    </dgm:pt>
    <dgm:pt modelId="{8F552192-EA81-5D41-83E1-4C54A327A9F4}">
      <dgm:prSet phldrT="[Text]"/>
      <dgm:spPr/>
      <dgm:t>
        <a:bodyPr/>
        <a:lstStyle/>
        <a:p>
          <a:endParaRPr lang="en-US" sz="2000" b="1" dirty="0">
            <a:latin typeface="DIN-Regular"/>
            <a:cs typeface="DIN-Regular"/>
          </a:endParaRPr>
        </a:p>
      </dgm:t>
    </dgm:pt>
    <dgm:pt modelId="{AD72C76E-0FC5-F847-9DF9-1CB2152D7FC8}" type="parTrans" cxnId="{73447153-AF12-F446-83DB-3175DD7AA143}">
      <dgm:prSet/>
      <dgm:spPr/>
      <dgm:t>
        <a:bodyPr/>
        <a:lstStyle/>
        <a:p>
          <a:endParaRPr lang="en-US" sz="2000" b="1">
            <a:latin typeface="DIN-Regular"/>
            <a:cs typeface="DIN-Regular"/>
          </a:endParaRPr>
        </a:p>
      </dgm:t>
    </dgm:pt>
    <dgm:pt modelId="{4D84BDFE-0C72-F847-A4ED-0B4D6E86A81E}" type="sibTrans" cxnId="{73447153-AF12-F446-83DB-3175DD7AA143}">
      <dgm:prSet/>
      <dgm:spPr/>
      <dgm:t>
        <a:bodyPr/>
        <a:lstStyle/>
        <a:p>
          <a:endParaRPr lang="en-US" sz="2000" b="1">
            <a:latin typeface="DIN-Regular"/>
            <a:cs typeface="DIN-Regular"/>
          </a:endParaRPr>
        </a:p>
      </dgm:t>
    </dgm:pt>
    <dgm:pt modelId="{DD5EFC26-4D92-DA40-9E22-029CE88087D9}" type="pres">
      <dgm:prSet presAssocID="{8A32F08D-374F-8F4F-83C5-1E871C97AABF}" presName="Name0" presStyleCnt="0">
        <dgm:presLayoutVars>
          <dgm:chMax val="1"/>
          <dgm:dir/>
          <dgm:animLvl val="ctr"/>
          <dgm:resizeHandles val="exact"/>
        </dgm:presLayoutVars>
      </dgm:prSet>
      <dgm:spPr/>
      <dgm:t>
        <a:bodyPr/>
        <a:lstStyle/>
        <a:p>
          <a:endParaRPr lang="en-US"/>
        </a:p>
      </dgm:t>
    </dgm:pt>
    <dgm:pt modelId="{486EC27B-79D5-414D-B731-288661468D34}" type="pres">
      <dgm:prSet presAssocID="{2F050932-E0AD-394D-91D8-ACA0D7862CD7}" presName="centerShape" presStyleLbl="node0" presStyleIdx="0" presStyleCnt="1"/>
      <dgm:spPr/>
      <dgm:t>
        <a:bodyPr/>
        <a:lstStyle/>
        <a:p>
          <a:endParaRPr lang="en-US"/>
        </a:p>
      </dgm:t>
    </dgm:pt>
    <dgm:pt modelId="{A4800403-83BE-D24C-B304-42D93D0B2538}" type="pres">
      <dgm:prSet presAssocID="{3B0E8992-D403-0E47-A9AF-3A16C724A863}" presName="parTrans" presStyleLbl="sibTrans2D1" presStyleIdx="0" presStyleCnt="5"/>
      <dgm:spPr/>
      <dgm:t>
        <a:bodyPr/>
        <a:lstStyle/>
        <a:p>
          <a:endParaRPr lang="en-US"/>
        </a:p>
      </dgm:t>
    </dgm:pt>
    <dgm:pt modelId="{D2C528AC-4AD4-1A47-9B77-CF1DDCD04524}" type="pres">
      <dgm:prSet presAssocID="{3B0E8992-D403-0E47-A9AF-3A16C724A863}" presName="connectorText" presStyleLbl="sibTrans2D1" presStyleIdx="0" presStyleCnt="5"/>
      <dgm:spPr/>
      <dgm:t>
        <a:bodyPr/>
        <a:lstStyle/>
        <a:p>
          <a:endParaRPr lang="en-US"/>
        </a:p>
      </dgm:t>
    </dgm:pt>
    <dgm:pt modelId="{85E0002E-CCF8-8D46-83BE-491C8341F0D5}" type="pres">
      <dgm:prSet presAssocID="{4298000D-46E8-E543-8E22-6ED65966D3FB}" presName="node" presStyleLbl="node1" presStyleIdx="0" presStyleCnt="5">
        <dgm:presLayoutVars>
          <dgm:bulletEnabled val="1"/>
        </dgm:presLayoutVars>
      </dgm:prSet>
      <dgm:spPr/>
      <dgm:t>
        <a:bodyPr/>
        <a:lstStyle/>
        <a:p>
          <a:endParaRPr lang="en-US"/>
        </a:p>
      </dgm:t>
    </dgm:pt>
    <dgm:pt modelId="{60C67727-C4A9-5A42-B6EC-AB28FE46CBCD}" type="pres">
      <dgm:prSet presAssocID="{CAD9B538-96D9-E448-9084-CCB2E7526371}" presName="parTrans" presStyleLbl="sibTrans2D1" presStyleIdx="1" presStyleCnt="5"/>
      <dgm:spPr/>
      <dgm:t>
        <a:bodyPr/>
        <a:lstStyle/>
        <a:p>
          <a:endParaRPr lang="en-US"/>
        </a:p>
      </dgm:t>
    </dgm:pt>
    <dgm:pt modelId="{22640556-20FC-B84A-A8C1-2FD06D54312C}" type="pres">
      <dgm:prSet presAssocID="{CAD9B538-96D9-E448-9084-CCB2E7526371}" presName="connectorText" presStyleLbl="sibTrans2D1" presStyleIdx="1" presStyleCnt="5"/>
      <dgm:spPr/>
      <dgm:t>
        <a:bodyPr/>
        <a:lstStyle/>
        <a:p>
          <a:endParaRPr lang="en-US"/>
        </a:p>
      </dgm:t>
    </dgm:pt>
    <dgm:pt modelId="{F34BC590-CEB5-D341-A025-5C110897829A}" type="pres">
      <dgm:prSet presAssocID="{CEAC73A4-F98C-8A43-9CA5-1FC739B56EDE}" presName="node" presStyleLbl="node1" presStyleIdx="1" presStyleCnt="5">
        <dgm:presLayoutVars>
          <dgm:bulletEnabled val="1"/>
        </dgm:presLayoutVars>
      </dgm:prSet>
      <dgm:spPr/>
      <dgm:t>
        <a:bodyPr/>
        <a:lstStyle/>
        <a:p>
          <a:endParaRPr lang="en-US"/>
        </a:p>
      </dgm:t>
    </dgm:pt>
    <dgm:pt modelId="{5E4D1EA1-9F27-6844-AB57-8DE5881CF1EB}" type="pres">
      <dgm:prSet presAssocID="{B15D758D-0E10-464E-9728-45B66EAF2B34}" presName="parTrans" presStyleLbl="sibTrans2D1" presStyleIdx="2" presStyleCnt="5"/>
      <dgm:spPr/>
      <dgm:t>
        <a:bodyPr/>
        <a:lstStyle/>
        <a:p>
          <a:endParaRPr lang="en-US"/>
        </a:p>
      </dgm:t>
    </dgm:pt>
    <dgm:pt modelId="{2E6EA46C-0202-4246-95B1-B0F965F33C74}" type="pres">
      <dgm:prSet presAssocID="{B15D758D-0E10-464E-9728-45B66EAF2B34}" presName="connectorText" presStyleLbl="sibTrans2D1" presStyleIdx="2" presStyleCnt="5"/>
      <dgm:spPr/>
      <dgm:t>
        <a:bodyPr/>
        <a:lstStyle/>
        <a:p>
          <a:endParaRPr lang="en-US"/>
        </a:p>
      </dgm:t>
    </dgm:pt>
    <dgm:pt modelId="{D4A47ED7-F417-214B-8C00-9C3253930C46}" type="pres">
      <dgm:prSet presAssocID="{F959C656-8D00-B44B-B2D1-6BD82B06A774}" presName="node" presStyleLbl="node1" presStyleIdx="2" presStyleCnt="5">
        <dgm:presLayoutVars>
          <dgm:bulletEnabled val="1"/>
        </dgm:presLayoutVars>
      </dgm:prSet>
      <dgm:spPr/>
      <dgm:t>
        <a:bodyPr/>
        <a:lstStyle/>
        <a:p>
          <a:endParaRPr lang="en-US"/>
        </a:p>
      </dgm:t>
    </dgm:pt>
    <dgm:pt modelId="{F63DB11D-3A97-2646-9840-2E656FAA79B2}" type="pres">
      <dgm:prSet presAssocID="{1464E066-9B6C-1249-9F5F-F1946982CFF1}" presName="parTrans" presStyleLbl="sibTrans2D1" presStyleIdx="3" presStyleCnt="5"/>
      <dgm:spPr/>
      <dgm:t>
        <a:bodyPr/>
        <a:lstStyle/>
        <a:p>
          <a:endParaRPr lang="en-US"/>
        </a:p>
      </dgm:t>
    </dgm:pt>
    <dgm:pt modelId="{E2349AEB-0F65-334D-9BF3-EAA65D9DAB9F}" type="pres">
      <dgm:prSet presAssocID="{1464E066-9B6C-1249-9F5F-F1946982CFF1}" presName="connectorText" presStyleLbl="sibTrans2D1" presStyleIdx="3" presStyleCnt="5"/>
      <dgm:spPr/>
      <dgm:t>
        <a:bodyPr/>
        <a:lstStyle/>
        <a:p>
          <a:endParaRPr lang="en-US"/>
        </a:p>
      </dgm:t>
    </dgm:pt>
    <dgm:pt modelId="{50F1AD0D-20AA-CE4B-B7EF-17A0DDF77801}" type="pres">
      <dgm:prSet presAssocID="{F1982AEE-2698-7345-A62F-D9E62FAA8F7B}" presName="node" presStyleLbl="node1" presStyleIdx="3" presStyleCnt="5">
        <dgm:presLayoutVars>
          <dgm:bulletEnabled val="1"/>
        </dgm:presLayoutVars>
      </dgm:prSet>
      <dgm:spPr/>
      <dgm:t>
        <a:bodyPr/>
        <a:lstStyle/>
        <a:p>
          <a:endParaRPr lang="en-US"/>
        </a:p>
      </dgm:t>
    </dgm:pt>
    <dgm:pt modelId="{ED482B5B-90D6-554C-9227-CF3FCB337590}" type="pres">
      <dgm:prSet presAssocID="{AC89CE5C-A9D7-F749-8DB5-F4D3142A7E7A}" presName="parTrans" presStyleLbl="sibTrans2D1" presStyleIdx="4" presStyleCnt="5"/>
      <dgm:spPr/>
      <dgm:t>
        <a:bodyPr/>
        <a:lstStyle/>
        <a:p>
          <a:endParaRPr lang="en-US"/>
        </a:p>
      </dgm:t>
    </dgm:pt>
    <dgm:pt modelId="{19E7CF58-6CED-114D-A3DF-1429E0041D6E}" type="pres">
      <dgm:prSet presAssocID="{AC89CE5C-A9D7-F749-8DB5-F4D3142A7E7A}" presName="connectorText" presStyleLbl="sibTrans2D1" presStyleIdx="4" presStyleCnt="5"/>
      <dgm:spPr/>
      <dgm:t>
        <a:bodyPr/>
        <a:lstStyle/>
        <a:p>
          <a:endParaRPr lang="en-US"/>
        </a:p>
      </dgm:t>
    </dgm:pt>
    <dgm:pt modelId="{36405DB3-F5C7-2543-A988-6E7D5080441B}" type="pres">
      <dgm:prSet presAssocID="{E3011258-4F5F-CF4B-80F5-7A5EDA3D8693}" presName="node" presStyleLbl="node1" presStyleIdx="4" presStyleCnt="5">
        <dgm:presLayoutVars>
          <dgm:bulletEnabled val="1"/>
        </dgm:presLayoutVars>
      </dgm:prSet>
      <dgm:spPr/>
      <dgm:t>
        <a:bodyPr/>
        <a:lstStyle/>
        <a:p>
          <a:endParaRPr lang="en-US"/>
        </a:p>
      </dgm:t>
    </dgm:pt>
  </dgm:ptLst>
  <dgm:cxnLst>
    <dgm:cxn modelId="{619D845A-93B0-DA48-84B7-E7BEF4292B3A}" srcId="{2F050932-E0AD-394D-91D8-ACA0D7862CD7}" destId="{F1982AEE-2698-7345-A62F-D9E62FAA8F7B}" srcOrd="3" destOrd="0" parTransId="{1464E066-9B6C-1249-9F5F-F1946982CFF1}" sibTransId="{286B77FE-8609-CB4D-953D-03D0C12EC648}"/>
    <dgm:cxn modelId="{1D52B5B2-4C0A-B04E-9B21-4EB4B4B79786}" type="presOf" srcId="{F1982AEE-2698-7345-A62F-D9E62FAA8F7B}" destId="{50F1AD0D-20AA-CE4B-B7EF-17A0DDF77801}" srcOrd="0" destOrd="0" presId="urn:microsoft.com/office/officeart/2005/8/layout/radial5"/>
    <dgm:cxn modelId="{94232A17-567E-BA48-AE17-C1C3FD01BBFA}" srcId="{2F050932-E0AD-394D-91D8-ACA0D7862CD7}" destId="{CEAC73A4-F98C-8A43-9CA5-1FC739B56EDE}" srcOrd="1" destOrd="0" parTransId="{CAD9B538-96D9-E448-9084-CCB2E7526371}" sibTransId="{CB7C825F-B202-5847-B7F8-A5970A41E9C1}"/>
    <dgm:cxn modelId="{A0FF1488-2F00-A54E-B681-8A3567E12C3A}" type="presOf" srcId="{F959C656-8D00-B44B-B2D1-6BD82B06A774}" destId="{D4A47ED7-F417-214B-8C00-9C3253930C46}" srcOrd="0" destOrd="0" presId="urn:microsoft.com/office/officeart/2005/8/layout/radial5"/>
    <dgm:cxn modelId="{A0CDF4D6-5726-D545-AC5A-8B6AA6F377AE}" type="presOf" srcId="{CAD9B538-96D9-E448-9084-CCB2E7526371}" destId="{60C67727-C4A9-5A42-B6EC-AB28FE46CBCD}" srcOrd="0" destOrd="0" presId="urn:microsoft.com/office/officeart/2005/8/layout/radial5"/>
    <dgm:cxn modelId="{CB623BC2-65A7-254D-A154-47069202DC49}" type="presOf" srcId="{CAD9B538-96D9-E448-9084-CCB2E7526371}" destId="{22640556-20FC-B84A-A8C1-2FD06D54312C}" srcOrd="1" destOrd="0" presId="urn:microsoft.com/office/officeart/2005/8/layout/radial5"/>
    <dgm:cxn modelId="{8F2396DB-6D06-DF46-878E-A98B879BE556}" type="presOf" srcId="{1464E066-9B6C-1249-9F5F-F1946982CFF1}" destId="{F63DB11D-3A97-2646-9840-2E656FAA79B2}" srcOrd="0" destOrd="0" presId="urn:microsoft.com/office/officeart/2005/8/layout/radial5"/>
    <dgm:cxn modelId="{F92C2727-C2ED-C144-9CAE-65A4FC135C60}" type="presOf" srcId="{3B0E8992-D403-0E47-A9AF-3A16C724A863}" destId="{D2C528AC-4AD4-1A47-9B77-CF1DDCD04524}" srcOrd="1" destOrd="0" presId="urn:microsoft.com/office/officeart/2005/8/layout/radial5"/>
    <dgm:cxn modelId="{A2EEC055-598D-844B-88DA-D42CD25A6A90}" type="presOf" srcId="{1464E066-9B6C-1249-9F5F-F1946982CFF1}" destId="{E2349AEB-0F65-334D-9BF3-EAA65D9DAB9F}" srcOrd="1" destOrd="0" presId="urn:microsoft.com/office/officeart/2005/8/layout/radial5"/>
    <dgm:cxn modelId="{73447153-AF12-F446-83DB-3175DD7AA143}" srcId="{8A32F08D-374F-8F4F-83C5-1E871C97AABF}" destId="{8F552192-EA81-5D41-83E1-4C54A327A9F4}" srcOrd="1" destOrd="0" parTransId="{AD72C76E-0FC5-F847-9DF9-1CB2152D7FC8}" sibTransId="{4D84BDFE-0C72-F847-A4ED-0B4D6E86A81E}"/>
    <dgm:cxn modelId="{005DC601-521E-FD44-9197-3E26BC8EECA5}" type="presOf" srcId="{3B0E8992-D403-0E47-A9AF-3A16C724A863}" destId="{A4800403-83BE-D24C-B304-42D93D0B2538}" srcOrd="0" destOrd="0" presId="urn:microsoft.com/office/officeart/2005/8/layout/radial5"/>
    <dgm:cxn modelId="{096A17E1-29F3-5949-BDBB-85E44F547752}" type="presOf" srcId="{CEAC73A4-F98C-8A43-9CA5-1FC739B56EDE}" destId="{F34BC590-CEB5-D341-A025-5C110897829A}" srcOrd="0" destOrd="0" presId="urn:microsoft.com/office/officeart/2005/8/layout/radial5"/>
    <dgm:cxn modelId="{D472E226-DCB5-9C4D-A58B-1CC60DA2E97E}" srcId="{2F050932-E0AD-394D-91D8-ACA0D7862CD7}" destId="{F959C656-8D00-B44B-B2D1-6BD82B06A774}" srcOrd="2" destOrd="0" parTransId="{B15D758D-0E10-464E-9728-45B66EAF2B34}" sibTransId="{329861DC-9B37-C942-899C-9FF02BC38D0C}"/>
    <dgm:cxn modelId="{8BE6C7FE-DB1B-7D43-9580-140B2A352C7F}" type="presOf" srcId="{8A32F08D-374F-8F4F-83C5-1E871C97AABF}" destId="{DD5EFC26-4D92-DA40-9E22-029CE88087D9}" srcOrd="0" destOrd="0" presId="urn:microsoft.com/office/officeart/2005/8/layout/radial5"/>
    <dgm:cxn modelId="{A931BE51-5DE1-F141-B8F7-07E0C755A8A7}" type="presOf" srcId="{B15D758D-0E10-464E-9728-45B66EAF2B34}" destId="{5E4D1EA1-9F27-6844-AB57-8DE5881CF1EB}" srcOrd="0" destOrd="0" presId="urn:microsoft.com/office/officeart/2005/8/layout/radial5"/>
    <dgm:cxn modelId="{AA754EB2-FD7F-964A-AF16-5C57C44203D2}" type="presOf" srcId="{AC89CE5C-A9D7-F749-8DB5-F4D3142A7E7A}" destId="{ED482B5B-90D6-554C-9227-CF3FCB337590}" srcOrd="0" destOrd="0" presId="urn:microsoft.com/office/officeart/2005/8/layout/radial5"/>
    <dgm:cxn modelId="{5EEE05C5-C1DE-C343-81C9-ECFFEA6D0B30}" srcId="{2F050932-E0AD-394D-91D8-ACA0D7862CD7}" destId="{E3011258-4F5F-CF4B-80F5-7A5EDA3D8693}" srcOrd="4" destOrd="0" parTransId="{AC89CE5C-A9D7-F749-8DB5-F4D3142A7E7A}" sibTransId="{C3AD67C2-727A-E54A-91BB-AFADDE917AB3}"/>
    <dgm:cxn modelId="{BE283710-D2FB-7249-9FEC-0E2528E0ADAD}" srcId="{8A32F08D-374F-8F4F-83C5-1E871C97AABF}" destId="{2F050932-E0AD-394D-91D8-ACA0D7862CD7}" srcOrd="0" destOrd="0" parTransId="{7DD47399-5F51-3C40-8ECA-B69D4EE7ECD0}" sibTransId="{49FC4CD5-9937-414F-8D3F-D82545869BA7}"/>
    <dgm:cxn modelId="{4F196F69-A774-1648-A700-3F22112DE4E6}" type="presOf" srcId="{E3011258-4F5F-CF4B-80F5-7A5EDA3D8693}" destId="{36405DB3-F5C7-2543-A988-6E7D5080441B}" srcOrd="0" destOrd="0" presId="urn:microsoft.com/office/officeart/2005/8/layout/radial5"/>
    <dgm:cxn modelId="{A7C2DF0D-50E1-2247-B885-C85069EA6401}" type="presOf" srcId="{B15D758D-0E10-464E-9728-45B66EAF2B34}" destId="{2E6EA46C-0202-4246-95B1-B0F965F33C74}" srcOrd="1" destOrd="0" presId="urn:microsoft.com/office/officeart/2005/8/layout/radial5"/>
    <dgm:cxn modelId="{FEF13C80-19C4-DF4D-A655-530FDF4AC7AC}" type="presOf" srcId="{2F050932-E0AD-394D-91D8-ACA0D7862CD7}" destId="{486EC27B-79D5-414D-B731-288661468D34}" srcOrd="0" destOrd="0" presId="urn:microsoft.com/office/officeart/2005/8/layout/radial5"/>
    <dgm:cxn modelId="{90569A42-E44D-8048-8256-335E32C95759}" srcId="{2F050932-E0AD-394D-91D8-ACA0D7862CD7}" destId="{4298000D-46E8-E543-8E22-6ED65966D3FB}" srcOrd="0" destOrd="0" parTransId="{3B0E8992-D403-0E47-A9AF-3A16C724A863}" sibTransId="{63A886D8-FD51-484F-ABBB-915910708A6B}"/>
    <dgm:cxn modelId="{6A40819F-0934-704B-8D56-957F7AE52C07}" type="presOf" srcId="{AC89CE5C-A9D7-F749-8DB5-F4D3142A7E7A}" destId="{19E7CF58-6CED-114D-A3DF-1429E0041D6E}" srcOrd="1" destOrd="0" presId="urn:microsoft.com/office/officeart/2005/8/layout/radial5"/>
    <dgm:cxn modelId="{8EDCBBF6-F4C9-BC4D-B839-A93C0D1B0CC4}" type="presOf" srcId="{4298000D-46E8-E543-8E22-6ED65966D3FB}" destId="{85E0002E-CCF8-8D46-83BE-491C8341F0D5}" srcOrd="0" destOrd="0" presId="urn:microsoft.com/office/officeart/2005/8/layout/radial5"/>
    <dgm:cxn modelId="{1F0675CF-7460-2744-ADEF-1D527A91F0B1}" type="presParOf" srcId="{DD5EFC26-4D92-DA40-9E22-029CE88087D9}" destId="{486EC27B-79D5-414D-B731-288661468D34}" srcOrd="0" destOrd="0" presId="urn:microsoft.com/office/officeart/2005/8/layout/radial5"/>
    <dgm:cxn modelId="{B5234942-5C24-FB4B-AA7D-CF0F45D3E3AA}" type="presParOf" srcId="{DD5EFC26-4D92-DA40-9E22-029CE88087D9}" destId="{A4800403-83BE-D24C-B304-42D93D0B2538}" srcOrd="1" destOrd="0" presId="urn:microsoft.com/office/officeart/2005/8/layout/radial5"/>
    <dgm:cxn modelId="{7D3ABBB1-E35F-694A-911D-488A3443D735}" type="presParOf" srcId="{A4800403-83BE-D24C-B304-42D93D0B2538}" destId="{D2C528AC-4AD4-1A47-9B77-CF1DDCD04524}" srcOrd="0" destOrd="0" presId="urn:microsoft.com/office/officeart/2005/8/layout/radial5"/>
    <dgm:cxn modelId="{243DD7C8-42F6-9E42-AA1A-176923A6D03B}" type="presParOf" srcId="{DD5EFC26-4D92-DA40-9E22-029CE88087D9}" destId="{85E0002E-CCF8-8D46-83BE-491C8341F0D5}" srcOrd="2" destOrd="0" presId="urn:microsoft.com/office/officeart/2005/8/layout/radial5"/>
    <dgm:cxn modelId="{913D7DF7-5D25-8944-8868-619F35037A33}" type="presParOf" srcId="{DD5EFC26-4D92-DA40-9E22-029CE88087D9}" destId="{60C67727-C4A9-5A42-B6EC-AB28FE46CBCD}" srcOrd="3" destOrd="0" presId="urn:microsoft.com/office/officeart/2005/8/layout/radial5"/>
    <dgm:cxn modelId="{F7E3212C-A769-CF40-882C-6110B8EE57AA}" type="presParOf" srcId="{60C67727-C4A9-5A42-B6EC-AB28FE46CBCD}" destId="{22640556-20FC-B84A-A8C1-2FD06D54312C}" srcOrd="0" destOrd="0" presId="urn:microsoft.com/office/officeart/2005/8/layout/radial5"/>
    <dgm:cxn modelId="{80B9ED81-A1C6-A047-ABEF-1B8ED9F68FDB}" type="presParOf" srcId="{DD5EFC26-4D92-DA40-9E22-029CE88087D9}" destId="{F34BC590-CEB5-D341-A025-5C110897829A}" srcOrd="4" destOrd="0" presId="urn:microsoft.com/office/officeart/2005/8/layout/radial5"/>
    <dgm:cxn modelId="{BC28EF68-7CF7-344F-A7B4-2DCEE3E6E59C}" type="presParOf" srcId="{DD5EFC26-4D92-DA40-9E22-029CE88087D9}" destId="{5E4D1EA1-9F27-6844-AB57-8DE5881CF1EB}" srcOrd="5" destOrd="0" presId="urn:microsoft.com/office/officeart/2005/8/layout/radial5"/>
    <dgm:cxn modelId="{38E6BF9A-102D-7C4C-9FE3-76F7E43CB5B9}" type="presParOf" srcId="{5E4D1EA1-9F27-6844-AB57-8DE5881CF1EB}" destId="{2E6EA46C-0202-4246-95B1-B0F965F33C74}" srcOrd="0" destOrd="0" presId="urn:microsoft.com/office/officeart/2005/8/layout/radial5"/>
    <dgm:cxn modelId="{8C4B4CB6-D3FF-1E41-8F46-37C408ABE5D0}" type="presParOf" srcId="{DD5EFC26-4D92-DA40-9E22-029CE88087D9}" destId="{D4A47ED7-F417-214B-8C00-9C3253930C46}" srcOrd="6" destOrd="0" presId="urn:microsoft.com/office/officeart/2005/8/layout/radial5"/>
    <dgm:cxn modelId="{55EC9D30-2F30-A74D-8DDF-B905714CEB27}" type="presParOf" srcId="{DD5EFC26-4D92-DA40-9E22-029CE88087D9}" destId="{F63DB11D-3A97-2646-9840-2E656FAA79B2}" srcOrd="7" destOrd="0" presId="urn:microsoft.com/office/officeart/2005/8/layout/radial5"/>
    <dgm:cxn modelId="{0A050E84-852C-F740-941C-380A2CA289E2}" type="presParOf" srcId="{F63DB11D-3A97-2646-9840-2E656FAA79B2}" destId="{E2349AEB-0F65-334D-9BF3-EAA65D9DAB9F}" srcOrd="0" destOrd="0" presId="urn:microsoft.com/office/officeart/2005/8/layout/radial5"/>
    <dgm:cxn modelId="{FEE1E0D3-18FC-344C-87A5-9B8573FF3EC2}" type="presParOf" srcId="{DD5EFC26-4D92-DA40-9E22-029CE88087D9}" destId="{50F1AD0D-20AA-CE4B-B7EF-17A0DDF77801}" srcOrd="8" destOrd="0" presId="urn:microsoft.com/office/officeart/2005/8/layout/radial5"/>
    <dgm:cxn modelId="{2E184074-1852-1F47-8B19-435050053B30}" type="presParOf" srcId="{DD5EFC26-4D92-DA40-9E22-029CE88087D9}" destId="{ED482B5B-90D6-554C-9227-CF3FCB337590}" srcOrd="9" destOrd="0" presId="urn:microsoft.com/office/officeart/2005/8/layout/radial5"/>
    <dgm:cxn modelId="{6A798A93-4266-4048-B370-BCD1679F228F}" type="presParOf" srcId="{ED482B5B-90D6-554C-9227-CF3FCB337590}" destId="{19E7CF58-6CED-114D-A3DF-1429E0041D6E}" srcOrd="0" destOrd="0" presId="urn:microsoft.com/office/officeart/2005/8/layout/radial5"/>
    <dgm:cxn modelId="{05421F9F-F25A-E84D-96E8-3C8626D472C0}" type="presParOf" srcId="{DD5EFC26-4D92-DA40-9E22-029CE88087D9}" destId="{36405DB3-F5C7-2543-A988-6E7D5080441B}"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F9662-B886-594A-9E27-9AD6C64CD1C0}">
      <dsp:nvSpPr>
        <dsp:cNvPr id="0" name=""/>
        <dsp:cNvSpPr/>
      </dsp:nvSpPr>
      <dsp:spPr>
        <a:xfrm>
          <a:off x="2137829" y="1954045"/>
          <a:ext cx="1369785" cy="1176213"/>
        </a:xfrm>
        <a:prstGeom prst="hexagon">
          <a:avLst>
            <a:gd name="adj" fmla="val 25000"/>
            <a:gd name="vf" fmla="val 115470"/>
          </a:avLst>
        </a:prstGeom>
        <a:solidFill>
          <a:srgbClr val="11447F"/>
        </a:solidFill>
        <a:ln w="9525" cap="flat" cmpd="sng" algn="ctr">
          <a:solidFill>
            <a:schemeClr val="bg1">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b="0" kern="1200" dirty="0" smtClean="0">
              <a:solidFill>
                <a:schemeClr val="bg1"/>
              </a:solidFill>
              <a:latin typeface="DIN-Regular"/>
              <a:cs typeface="DIN-Regular"/>
            </a:rPr>
            <a:t>An aversion to debt</a:t>
          </a:r>
          <a:endParaRPr lang="en-US" sz="1050" b="0" kern="1200" dirty="0">
            <a:solidFill>
              <a:schemeClr val="bg1"/>
            </a:solidFill>
            <a:latin typeface="DIN-Regular"/>
            <a:cs typeface="DIN-Regular"/>
          </a:endParaRPr>
        </a:p>
      </dsp:txBody>
      <dsp:txXfrm>
        <a:off x="2349996" y="2136229"/>
        <a:ext cx="945452" cy="811845"/>
      </dsp:txXfrm>
    </dsp:sp>
    <dsp:sp modelId="{1DD423B5-F3AA-2C4F-8588-5E034EF0D675}">
      <dsp:nvSpPr>
        <dsp:cNvPr id="0" name=""/>
        <dsp:cNvSpPr/>
      </dsp:nvSpPr>
      <dsp:spPr>
        <a:xfrm>
          <a:off x="2170512" y="2480046"/>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A37E272C-A088-8145-8807-BACCB3926589}">
      <dsp:nvSpPr>
        <dsp:cNvPr id="0" name=""/>
        <dsp:cNvSpPr/>
      </dsp:nvSpPr>
      <dsp:spPr>
        <a:xfrm>
          <a:off x="959058" y="1303832"/>
          <a:ext cx="1369785" cy="1176213"/>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9525" cap="flat" cmpd="sng" algn="ctr">
          <a:solidFill>
            <a:schemeClr val="bg1">
              <a:lumMod val="75000"/>
            </a:schemeClr>
          </a:solidFill>
          <a:prstDash val="solid"/>
        </a:ln>
        <a:effectLst/>
      </dsp:spPr>
      <dsp:style>
        <a:lnRef idx="1">
          <a:scrgbClr r="0" g="0" b="0"/>
        </a:lnRef>
        <a:fillRef idx="1">
          <a:scrgbClr r="0" g="0" b="0"/>
        </a:fillRef>
        <a:effectRef idx="0">
          <a:scrgbClr r="0" g="0" b="0"/>
        </a:effectRef>
        <a:fontRef idx="minor"/>
      </dsp:style>
    </dsp:sp>
    <dsp:sp modelId="{F145983A-D7CE-5745-841B-50DC25AA4274}">
      <dsp:nvSpPr>
        <dsp:cNvPr id="0" name=""/>
        <dsp:cNvSpPr/>
      </dsp:nvSpPr>
      <dsp:spPr>
        <a:xfrm>
          <a:off x="1897426" y="2324026"/>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09E781A1-F8F5-EB4C-8489-A84EC7C89065}">
      <dsp:nvSpPr>
        <dsp:cNvPr id="0" name=""/>
        <dsp:cNvSpPr/>
      </dsp:nvSpPr>
      <dsp:spPr>
        <a:xfrm>
          <a:off x="3316600" y="1300424"/>
          <a:ext cx="1369785" cy="1176213"/>
        </a:xfrm>
        <a:prstGeom prst="hexagon">
          <a:avLst>
            <a:gd name="adj" fmla="val 25000"/>
            <a:gd name="vf" fmla="val 115470"/>
          </a:avLst>
        </a:prstGeom>
        <a:solidFill>
          <a:srgbClr val="11447F"/>
        </a:solidFill>
        <a:ln w="9525" cap="flat" cmpd="sng" algn="ctr">
          <a:solidFill>
            <a:schemeClr val="bg1">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b="0" kern="1200" dirty="0" smtClean="0">
              <a:solidFill>
                <a:schemeClr val="bg1"/>
              </a:solidFill>
              <a:latin typeface="DIN-Regular"/>
              <a:cs typeface="DIN-Regular"/>
            </a:rPr>
            <a:t>Work that </a:t>
          </a:r>
          <a:br>
            <a:rPr lang="en-US" sz="1050" b="0" kern="1200" dirty="0" smtClean="0">
              <a:solidFill>
                <a:schemeClr val="bg1"/>
              </a:solidFill>
              <a:latin typeface="DIN-Regular"/>
              <a:cs typeface="DIN-Regular"/>
            </a:rPr>
          </a:br>
          <a:r>
            <a:rPr lang="en-US" sz="1050" b="0" kern="1200" dirty="0" smtClean="0">
              <a:solidFill>
                <a:schemeClr val="bg1"/>
              </a:solidFill>
              <a:latin typeface="DIN-Regular"/>
              <a:cs typeface="DIN-Regular"/>
            </a:rPr>
            <a:t>has a life </a:t>
          </a:r>
          <a:br>
            <a:rPr lang="en-US" sz="1050" b="0" kern="1200" dirty="0" smtClean="0">
              <a:solidFill>
                <a:schemeClr val="bg1"/>
              </a:solidFill>
              <a:latin typeface="DIN-Regular"/>
              <a:cs typeface="DIN-Regular"/>
            </a:rPr>
          </a:br>
          <a:r>
            <a:rPr lang="en-US" sz="1050" b="0" kern="1200" dirty="0" smtClean="0">
              <a:solidFill>
                <a:schemeClr val="bg1"/>
              </a:solidFill>
              <a:latin typeface="DIN-Regular"/>
              <a:cs typeface="DIN-Regular"/>
            </a:rPr>
            <a:t>(not a chore or a hobby)</a:t>
          </a:r>
          <a:endParaRPr lang="en-US" sz="1050" b="0" kern="1200" dirty="0">
            <a:solidFill>
              <a:schemeClr val="bg1"/>
            </a:solidFill>
            <a:latin typeface="DIN-Regular"/>
            <a:cs typeface="DIN-Regular"/>
          </a:endParaRPr>
        </a:p>
      </dsp:txBody>
      <dsp:txXfrm>
        <a:off x="3528767" y="1482608"/>
        <a:ext cx="945452" cy="811845"/>
      </dsp:txXfrm>
    </dsp:sp>
    <dsp:sp modelId="{F5B4974E-62B6-3C44-84FF-D3C648C79704}">
      <dsp:nvSpPr>
        <dsp:cNvPr id="0" name=""/>
        <dsp:cNvSpPr/>
      </dsp:nvSpPr>
      <dsp:spPr>
        <a:xfrm>
          <a:off x="4259326" y="2317588"/>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8C565B8D-0D77-E74E-8C8A-0B05980D4A18}">
      <dsp:nvSpPr>
        <dsp:cNvPr id="0" name=""/>
        <dsp:cNvSpPr/>
      </dsp:nvSpPr>
      <dsp:spPr>
        <a:xfrm>
          <a:off x="4494644" y="1951772"/>
          <a:ext cx="1369785" cy="1176213"/>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9525" cap="flat" cmpd="sng" algn="ctr">
          <a:solidFill>
            <a:schemeClr val="bg1">
              <a:lumMod val="75000"/>
            </a:schemeClr>
          </a:solidFill>
          <a:prstDash val="solid"/>
        </a:ln>
        <a:effectLst/>
      </dsp:spPr>
      <dsp:style>
        <a:lnRef idx="1">
          <a:scrgbClr r="0" g="0" b="0"/>
        </a:lnRef>
        <a:fillRef idx="1">
          <a:scrgbClr r="0" g="0" b="0"/>
        </a:fillRef>
        <a:effectRef idx="0">
          <a:scrgbClr r="0" g="0" b="0"/>
        </a:effectRef>
        <a:fontRef idx="minor"/>
      </dsp:style>
    </dsp:sp>
    <dsp:sp modelId="{72E9D1F6-6B5A-D841-AEBB-4B5004869AA8}">
      <dsp:nvSpPr>
        <dsp:cNvPr id="0" name=""/>
        <dsp:cNvSpPr/>
      </dsp:nvSpPr>
      <dsp:spPr>
        <a:xfrm>
          <a:off x="4528053" y="2475123"/>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0AABF190-7F46-3F4B-91B7-46E302F6F058}">
      <dsp:nvSpPr>
        <dsp:cNvPr id="0" name=""/>
        <dsp:cNvSpPr/>
      </dsp:nvSpPr>
      <dsp:spPr>
        <a:xfrm>
          <a:off x="2137829" y="653999"/>
          <a:ext cx="1369785" cy="1176213"/>
        </a:xfrm>
        <a:prstGeom prst="hexagon">
          <a:avLst>
            <a:gd name="adj" fmla="val 25000"/>
            <a:gd name="vf" fmla="val 115470"/>
          </a:avLst>
        </a:prstGeom>
        <a:solidFill>
          <a:srgbClr val="11447F"/>
        </a:solidFill>
        <a:ln w="9525" cap="flat" cmpd="sng" algn="ctr">
          <a:solidFill>
            <a:schemeClr val="bg1">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b="0" kern="1200" dirty="0" smtClean="0">
              <a:solidFill>
                <a:schemeClr val="bg1"/>
              </a:solidFill>
              <a:latin typeface="DIN-Regular"/>
              <a:cs typeface="DIN-Regular"/>
            </a:rPr>
            <a:t>From “work-life balance” to a richer mix of life and work</a:t>
          </a:r>
          <a:endParaRPr lang="en-US" sz="1050" b="0" kern="1200" dirty="0">
            <a:solidFill>
              <a:schemeClr val="bg1"/>
            </a:solidFill>
            <a:latin typeface="DIN-Regular"/>
            <a:cs typeface="DIN-Regular"/>
          </a:endParaRPr>
        </a:p>
      </dsp:txBody>
      <dsp:txXfrm>
        <a:off x="2349996" y="836183"/>
        <a:ext cx="945452" cy="811845"/>
      </dsp:txXfrm>
    </dsp:sp>
    <dsp:sp modelId="{1CF25E33-2E64-8D41-BF30-8BC620067B4F}">
      <dsp:nvSpPr>
        <dsp:cNvPr id="0" name=""/>
        <dsp:cNvSpPr/>
      </dsp:nvSpPr>
      <dsp:spPr>
        <a:xfrm>
          <a:off x="3076197" y="676341"/>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EDBC0A6B-37A8-B743-A2CF-68CB45B50F88}">
      <dsp:nvSpPr>
        <dsp:cNvPr id="0" name=""/>
        <dsp:cNvSpPr/>
      </dsp:nvSpPr>
      <dsp:spPr>
        <a:xfrm>
          <a:off x="3316600" y="0"/>
          <a:ext cx="1369785" cy="1176213"/>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9525" cap="flat" cmpd="sng" algn="ctr">
          <a:solidFill>
            <a:schemeClr val="bg1">
              <a:lumMod val="75000"/>
            </a:schemeClr>
          </a:solidFill>
          <a:prstDash val="solid"/>
        </a:ln>
        <a:effectLst/>
      </dsp:spPr>
      <dsp:style>
        <a:lnRef idx="1">
          <a:scrgbClr r="0" g="0" b="0"/>
        </a:lnRef>
        <a:fillRef idx="1">
          <a:scrgbClr r="0" g="0" b="0"/>
        </a:fillRef>
        <a:effectRef idx="0">
          <a:scrgbClr r="0" g="0" b="0"/>
        </a:effectRef>
        <a:fontRef idx="minor"/>
      </dsp:style>
    </dsp:sp>
    <dsp:sp modelId="{849C8BB9-AA97-0643-A45C-A1752574F3C2}">
      <dsp:nvSpPr>
        <dsp:cNvPr id="0" name=""/>
        <dsp:cNvSpPr/>
      </dsp:nvSpPr>
      <dsp:spPr>
        <a:xfrm>
          <a:off x="3355093" y="521078"/>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29D3BFB5-A5C9-2845-991E-23FB1D57CD2B}">
      <dsp:nvSpPr>
        <dsp:cNvPr id="0" name=""/>
        <dsp:cNvSpPr/>
      </dsp:nvSpPr>
      <dsp:spPr>
        <a:xfrm>
          <a:off x="4494644" y="651348"/>
          <a:ext cx="1369785" cy="1176213"/>
        </a:xfrm>
        <a:prstGeom prst="hexagon">
          <a:avLst>
            <a:gd name="adj" fmla="val 25000"/>
            <a:gd name="vf" fmla="val 115470"/>
          </a:avLst>
        </a:prstGeom>
        <a:solidFill>
          <a:srgbClr val="11447F"/>
        </a:solidFill>
        <a:ln w="9525" cap="flat" cmpd="sng" algn="ctr">
          <a:solidFill>
            <a:schemeClr val="bg1">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b="0" kern="1200" dirty="0" smtClean="0">
              <a:solidFill>
                <a:schemeClr val="bg1"/>
              </a:solidFill>
              <a:latin typeface="DIN-Regular"/>
              <a:cs typeface="DIN-Regular"/>
            </a:rPr>
            <a:t>Non-linear life path</a:t>
          </a:r>
          <a:endParaRPr lang="en-US" sz="1050" b="0" kern="1200" dirty="0">
            <a:solidFill>
              <a:schemeClr val="bg1"/>
            </a:solidFill>
            <a:latin typeface="DIN-Regular"/>
            <a:cs typeface="DIN-Regular"/>
          </a:endParaRPr>
        </a:p>
      </dsp:txBody>
      <dsp:txXfrm>
        <a:off x="4706811" y="833532"/>
        <a:ext cx="945452" cy="811845"/>
      </dsp:txXfrm>
    </dsp:sp>
    <dsp:sp modelId="{D23C589C-DCA5-4841-B7C7-40613FAEE301}">
      <dsp:nvSpPr>
        <dsp:cNvPr id="0" name=""/>
        <dsp:cNvSpPr/>
      </dsp:nvSpPr>
      <dsp:spPr>
        <a:xfrm>
          <a:off x="5679951" y="1172427"/>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33A39C7B-357F-DF4C-9303-6ED35EBF9AA7}">
      <dsp:nvSpPr>
        <dsp:cNvPr id="0" name=""/>
        <dsp:cNvSpPr/>
      </dsp:nvSpPr>
      <dsp:spPr>
        <a:xfrm>
          <a:off x="5673415" y="1312542"/>
          <a:ext cx="1369785" cy="1176213"/>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9525" cap="flat" cmpd="sng" algn="ctr">
          <a:solidFill>
            <a:schemeClr val="bg1">
              <a:lumMod val="75000"/>
            </a:schemeClr>
          </a:solidFill>
          <a:prstDash val="solid"/>
        </a:ln>
        <a:effectLst/>
      </dsp:spPr>
      <dsp:style>
        <a:lnRef idx="1">
          <a:scrgbClr r="0" g="0" b="0"/>
        </a:lnRef>
        <a:fillRef idx="1">
          <a:scrgbClr r="0" g="0" b="0"/>
        </a:fillRef>
        <a:effectRef idx="0">
          <a:scrgbClr r="0" g="0" b="0"/>
        </a:effectRef>
        <a:fontRef idx="minor"/>
      </dsp:style>
    </dsp:sp>
    <dsp:sp modelId="{E52BAE6F-88E7-D142-B77A-61D1D3AFB859}">
      <dsp:nvSpPr>
        <dsp:cNvPr id="0" name=""/>
        <dsp:cNvSpPr/>
      </dsp:nvSpPr>
      <dsp:spPr>
        <a:xfrm>
          <a:off x="5940690" y="1333749"/>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0C742073-03D2-3B4B-8DA4-F08679E3762A}">
      <dsp:nvSpPr>
        <dsp:cNvPr id="0" name=""/>
        <dsp:cNvSpPr/>
      </dsp:nvSpPr>
      <dsp:spPr>
        <a:xfrm>
          <a:off x="5673415" y="12496"/>
          <a:ext cx="1369785" cy="1176213"/>
        </a:xfrm>
        <a:prstGeom prst="hexagon">
          <a:avLst>
            <a:gd name="adj" fmla="val 25000"/>
            <a:gd name="vf" fmla="val 115470"/>
          </a:avLst>
        </a:prstGeom>
        <a:solidFill>
          <a:srgbClr val="11447F"/>
        </a:solidFill>
        <a:ln w="9525" cap="flat" cmpd="sng" algn="ctr">
          <a:solidFill>
            <a:schemeClr val="bg1">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b="0" kern="1200" dirty="0" smtClean="0">
              <a:solidFill>
                <a:schemeClr val="bg1"/>
              </a:solidFill>
              <a:latin typeface="DIN-Regular"/>
              <a:cs typeface="DIN-Regular"/>
            </a:rPr>
            <a:t>A sharing culture</a:t>
          </a:r>
        </a:p>
      </dsp:txBody>
      <dsp:txXfrm>
        <a:off x="5885582" y="194680"/>
        <a:ext cx="945452" cy="811845"/>
      </dsp:txXfrm>
    </dsp:sp>
    <dsp:sp modelId="{922DC120-A108-6843-A0EA-C440C8C48B31}">
      <dsp:nvSpPr>
        <dsp:cNvPr id="0" name=""/>
        <dsp:cNvSpPr/>
      </dsp:nvSpPr>
      <dsp:spPr>
        <a:xfrm>
          <a:off x="6858722" y="539634"/>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CFB78D0E-30A5-4447-8B63-24276705BEBC}">
      <dsp:nvSpPr>
        <dsp:cNvPr id="0" name=""/>
        <dsp:cNvSpPr/>
      </dsp:nvSpPr>
      <dsp:spPr>
        <a:xfrm>
          <a:off x="6852186" y="668768"/>
          <a:ext cx="1369785" cy="1176213"/>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9525" cap="flat" cmpd="sng" algn="ctr">
          <a:solidFill>
            <a:schemeClr val="bg1">
              <a:lumMod val="75000"/>
            </a:schemeClr>
          </a:solidFill>
          <a:prstDash val="solid"/>
        </a:ln>
        <a:effectLst/>
      </dsp:spPr>
      <dsp:style>
        <a:lnRef idx="1">
          <a:scrgbClr r="0" g="0" b="0"/>
        </a:lnRef>
        <a:fillRef idx="1">
          <a:scrgbClr r="0" g="0" b="0"/>
        </a:fillRef>
        <a:effectRef idx="0">
          <a:scrgbClr r="0" g="0" b="0"/>
        </a:effectRef>
        <a:fontRef idx="minor"/>
      </dsp:style>
    </dsp:sp>
    <dsp:sp modelId="{3D6C9DCF-36EF-7A40-B5DB-8C314ED6BF21}">
      <dsp:nvSpPr>
        <dsp:cNvPr id="0" name=""/>
        <dsp:cNvSpPr/>
      </dsp:nvSpPr>
      <dsp:spPr>
        <a:xfrm>
          <a:off x="7125271" y="694897"/>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5A847BAC-6713-544B-80F2-2815855379BB}">
      <dsp:nvSpPr>
        <dsp:cNvPr id="0" name=""/>
        <dsp:cNvSpPr/>
      </dsp:nvSpPr>
      <dsp:spPr>
        <a:xfrm>
          <a:off x="6852186" y="1966920"/>
          <a:ext cx="1369785" cy="1176213"/>
        </a:xfrm>
        <a:prstGeom prst="hexagon">
          <a:avLst>
            <a:gd name="adj" fmla="val 25000"/>
            <a:gd name="vf" fmla="val 115470"/>
          </a:avLst>
        </a:prstGeom>
        <a:solidFill>
          <a:srgbClr val="11447F"/>
        </a:solidFill>
        <a:ln w="9525" cap="flat" cmpd="sng" algn="ctr">
          <a:solidFill>
            <a:schemeClr val="bg1">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b="0" kern="1200" dirty="0" smtClean="0">
              <a:solidFill>
                <a:schemeClr val="bg1"/>
              </a:solidFill>
              <a:latin typeface="DIN-Regular"/>
              <a:cs typeface="DIN-Regular"/>
            </a:rPr>
            <a:t>Renting to ensure mobility</a:t>
          </a:r>
        </a:p>
      </dsp:txBody>
      <dsp:txXfrm>
        <a:off x="7064353" y="2149104"/>
        <a:ext cx="945452" cy="811845"/>
      </dsp:txXfrm>
    </dsp:sp>
    <dsp:sp modelId="{F778FE0F-F4FA-8A48-A8FA-3BFC3EF6FE3A}">
      <dsp:nvSpPr>
        <dsp:cNvPr id="0" name=""/>
        <dsp:cNvSpPr/>
      </dsp:nvSpPr>
      <dsp:spPr>
        <a:xfrm>
          <a:off x="7123818" y="2996959"/>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39358D14-BFB8-6144-B845-556F4DA0A2FC}">
      <dsp:nvSpPr>
        <dsp:cNvPr id="0" name=""/>
        <dsp:cNvSpPr/>
      </dsp:nvSpPr>
      <dsp:spPr>
        <a:xfrm>
          <a:off x="5673415" y="2610695"/>
          <a:ext cx="1369785" cy="1176213"/>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9525" cap="flat" cmpd="sng" algn="ctr">
          <a:solidFill>
            <a:schemeClr val="bg1">
              <a:lumMod val="75000"/>
            </a:schemeClr>
          </a:solidFill>
          <a:prstDash val="solid"/>
        </a:ln>
        <a:effectLst/>
      </dsp:spPr>
      <dsp:style>
        <a:lnRef idx="1">
          <a:scrgbClr r="0" g="0" b="0"/>
        </a:lnRef>
        <a:fillRef idx="1">
          <a:scrgbClr r="0" g="0" b="0"/>
        </a:fillRef>
        <a:effectRef idx="0">
          <a:scrgbClr r="0" g="0" b="0"/>
        </a:effectRef>
        <a:fontRef idx="minor"/>
      </dsp:style>
    </dsp:sp>
    <dsp:sp modelId="{DCCC4C61-9D48-BC4D-AE0A-E07AFFB199C1}">
      <dsp:nvSpPr>
        <dsp:cNvPr id="0" name=""/>
        <dsp:cNvSpPr/>
      </dsp:nvSpPr>
      <dsp:spPr>
        <a:xfrm>
          <a:off x="6869617" y="3126850"/>
          <a:ext cx="159784" cy="137843"/>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EC27B-79D5-414D-B731-288661468D34}">
      <dsp:nvSpPr>
        <dsp:cNvPr id="0" name=""/>
        <dsp:cNvSpPr/>
      </dsp:nvSpPr>
      <dsp:spPr>
        <a:xfrm>
          <a:off x="3634606" y="1345400"/>
          <a:ext cx="960387" cy="960387"/>
        </a:xfrm>
        <a:prstGeom prst="ellipse">
          <a:avLst/>
        </a:prstGeom>
        <a:solidFill>
          <a:schemeClr val="tx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latin typeface="DIN-Regular"/>
              <a:cs typeface="DIN-Regular"/>
            </a:rPr>
            <a:t>DeVry</a:t>
          </a:r>
          <a:endParaRPr lang="en-US" sz="1800" b="0" kern="1200" dirty="0">
            <a:latin typeface="DIN-Regular"/>
            <a:cs typeface="DIN-Regular"/>
          </a:endParaRPr>
        </a:p>
      </dsp:txBody>
      <dsp:txXfrm>
        <a:off x="3775251" y="1486045"/>
        <a:ext cx="679097" cy="679097"/>
      </dsp:txXfrm>
    </dsp:sp>
    <dsp:sp modelId="{A4800403-83BE-D24C-B304-42D93D0B2538}">
      <dsp:nvSpPr>
        <dsp:cNvPr id="0" name=""/>
        <dsp:cNvSpPr/>
      </dsp:nvSpPr>
      <dsp:spPr>
        <a:xfrm rot="16200000">
          <a:off x="4013094" y="995993"/>
          <a:ext cx="203411" cy="326531"/>
        </a:xfrm>
        <a:prstGeom prst="rightArrow">
          <a:avLst>
            <a:gd name="adj1" fmla="val 60000"/>
            <a:gd name="adj2" fmla="val 50000"/>
          </a:avLst>
        </a:prstGeom>
        <a:solidFill>
          <a:srgbClr val="8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1" kern="1200" dirty="0">
            <a:latin typeface="DIN-Regular"/>
            <a:cs typeface="DIN-Regular"/>
          </a:endParaRPr>
        </a:p>
      </dsp:txBody>
      <dsp:txXfrm>
        <a:off x="4043606" y="1091811"/>
        <a:ext cx="142388" cy="195919"/>
      </dsp:txXfrm>
    </dsp:sp>
    <dsp:sp modelId="{85E0002E-CCF8-8D46-83BE-491C8341F0D5}">
      <dsp:nvSpPr>
        <dsp:cNvPr id="0" name=""/>
        <dsp:cNvSpPr/>
      </dsp:nvSpPr>
      <dsp:spPr>
        <a:xfrm>
          <a:off x="3634606" y="1216"/>
          <a:ext cx="960387" cy="960387"/>
        </a:xfrm>
        <a:prstGeom prst="ellipse">
          <a:avLst/>
        </a:prstGeom>
        <a:solidFill>
          <a:srgbClr val="11447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377825">
            <a:lnSpc>
              <a:spcPct val="90000"/>
            </a:lnSpc>
            <a:spcBef>
              <a:spcPct val="0"/>
            </a:spcBef>
            <a:spcAft>
              <a:spcPct val="35000"/>
            </a:spcAft>
          </a:pPr>
          <a:r>
            <a:rPr lang="en-US" sz="850" b="1" kern="1200" dirty="0" smtClean="0">
              <a:latin typeface="DIN-Regular"/>
              <a:cs typeface="DIN-Regular"/>
            </a:rPr>
            <a:t>Incompleters</a:t>
          </a:r>
          <a:endParaRPr lang="en-US" sz="850" b="1" kern="1200" dirty="0">
            <a:latin typeface="DIN-Regular"/>
            <a:cs typeface="DIN-Regular"/>
          </a:endParaRPr>
        </a:p>
      </dsp:txBody>
      <dsp:txXfrm>
        <a:off x="3775251" y="141861"/>
        <a:ext cx="679097" cy="679097"/>
      </dsp:txXfrm>
    </dsp:sp>
    <dsp:sp modelId="{60C67727-C4A9-5A42-B6EC-AB28FE46CBCD}">
      <dsp:nvSpPr>
        <dsp:cNvPr id="0" name=""/>
        <dsp:cNvSpPr/>
      </dsp:nvSpPr>
      <dsp:spPr>
        <a:xfrm rot="20520000">
          <a:off x="4646816" y="1456419"/>
          <a:ext cx="203411" cy="326531"/>
        </a:xfrm>
        <a:prstGeom prst="rightArrow">
          <a:avLst>
            <a:gd name="adj1" fmla="val 60000"/>
            <a:gd name="adj2" fmla="val 50000"/>
          </a:avLst>
        </a:prstGeom>
        <a:solidFill>
          <a:srgbClr val="8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1" kern="1200" dirty="0">
            <a:latin typeface="DIN-Regular"/>
            <a:cs typeface="DIN-Regular"/>
          </a:endParaRPr>
        </a:p>
      </dsp:txBody>
      <dsp:txXfrm>
        <a:off x="4648309" y="1531154"/>
        <a:ext cx="142388" cy="195919"/>
      </dsp:txXfrm>
    </dsp:sp>
    <dsp:sp modelId="{F34BC590-CEB5-D341-A025-5C110897829A}">
      <dsp:nvSpPr>
        <dsp:cNvPr id="0" name=""/>
        <dsp:cNvSpPr/>
      </dsp:nvSpPr>
      <dsp:spPr>
        <a:xfrm>
          <a:off x="4913000" y="930024"/>
          <a:ext cx="960387" cy="960387"/>
        </a:xfrm>
        <a:prstGeom prst="ellipse">
          <a:avLst/>
        </a:prstGeom>
        <a:solidFill>
          <a:srgbClr val="11447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DIN-Regular"/>
              <a:cs typeface="DIN-Regular"/>
            </a:rPr>
            <a:t>Competency credit</a:t>
          </a:r>
          <a:endParaRPr lang="en-US" sz="900" b="1" kern="1200" dirty="0">
            <a:latin typeface="DIN-Regular"/>
            <a:cs typeface="DIN-Regular"/>
          </a:endParaRPr>
        </a:p>
      </dsp:txBody>
      <dsp:txXfrm>
        <a:off x="5053645" y="1070669"/>
        <a:ext cx="679097" cy="679097"/>
      </dsp:txXfrm>
    </dsp:sp>
    <dsp:sp modelId="{5E4D1EA1-9F27-6844-AB57-8DE5881CF1EB}">
      <dsp:nvSpPr>
        <dsp:cNvPr id="0" name=""/>
        <dsp:cNvSpPr/>
      </dsp:nvSpPr>
      <dsp:spPr>
        <a:xfrm rot="3240000">
          <a:off x="4404755" y="2201404"/>
          <a:ext cx="203411" cy="326531"/>
        </a:xfrm>
        <a:prstGeom prst="rightArrow">
          <a:avLst>
            <a:gd name="adj1" fmla="val 60000"/>
            <a:gd name="adj2" fmla="val 50000"/>
          </a:avLst>
        </a:prstGeom>
        <a:solidFill>
          <a:srgbClr val="8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1" kern="1200" dirty="0">
            <a:latin typeface="DIN-Regular"/>
            <a:cs typeface="DIN-Regular"/>
          </a:endParaRPr>
        </a:p>
      </dsp:txBody>
      <dsp:txXfrm>
        <a:off x="4417332" y="2242026"/>
        <a:ext cx="142388" cy="195919"/>
      </dsp:txXfrm>
    </dsp:sp>
    <dsp:sp modelId="{D4A47ED7-F417-214B-8C00-9C3253930C46}">
      <dsp:nvSpPr>
        <dsp:cNvPr id="0" name=""/>
        <dsp:cNvSpPr/>
      </dsp:nvSpPr>
      <dsp:spPr>
        <a:xfrm>
          <a:off x="4424697" y="2432867"/>
          <a:ext cx="960387" cy="960387"/>
        </a:xfrm>
        <a:prstGeom prst="ellipse">
          <a:avLst/>
        </a:prstGeom>
        <a:solidFill>
          <a:srgbClr val="11447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DIN-Regular"/>
              <a:cs typeface="DIN-Regular"/>
            </a:rPr>
            <a:t>Hybrid model</a:t>
          </a:r>
          <a:endParaRPr lang="en-US" sz="900" b="1" kern="1200" dirty="0">
            <a:latin typeface="DIN-Regular"/>
            <a:cs typeface="DIN-Regular"/>
          </a:endParaRPr>
        </a:p>
      </dsp:txBody>
      <dsp:txXfrm>
        <a:off x="4565342" y="2573512"/>
        <a:ext cx="679097" cy="679097"/>
      </dsp:txXfrm>
    </dsp:sp>
    <dsp:sp modelId="{F63DB11D-3A97-2646-9840-2E656FAA79B2}">
      <dsp:nvSpPr>
        <dsp:cNvPr id="0" name=""/>
        <dsp:cNvSpPr/>
      </dsp:nvSpPr>
      <dsp:spPr>
        <a:xfrm rot="7560000">
          <a:off x="3621432" y="2201404"/>
          <a:ext cx="203411" cy="326531"/>
        </a:xfrm>
        <a:prstGeom prst="rightArrow">
          <a:avLst>
            <a:gd name="adj1" fmla="val 60000"/>
            <a:gd name="adj2" fmla="val 50000"/>
          </a:avLst>
        </a:prstGeom>
        <a:solidFill>
          <a:srgbClr val="8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1" kern="1200" dirty="0">
            <a:latin typeface="DIN-Regular"/>
            <a:cs typeface="DIN-Regular"/>
          </a:endParaRPr>
        </a:p>
      </dsp:txBody>
      <dsp:txXfrm rot="10800000">
        <a:off x="3669878" y="2242026"/>
        <a:ext cx="142388" cy="195919"/>
      </dsp:txXfrm>
    </dsp:sp>
    <dsp:sp modelId="{50F1AD0D-20AA-CE4B-B7EF-17A0DDF77801}">
      <dsp:nvSpPr>
        <dsp:cNvPr id="0" name=""/>
        <dsp:cNvSpPr/>
      </dsp:nvSpPr>
      <dsp:spPr>
        <a:xfrm>
          <a:off x="2844514" y="2432867"/>
          <a:ext cx="960387" cy="960387"/>
        </a:xfrm>
        <a:prstGeom prst="ellipse">
          <a:avLst/>
        </a:prstGeom>
        <a:solidFill>
          <a:srgbClr val="11447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DIN-Regular"/>
              <a:cs typeface="DIN-Regular"/>
            </a:rPr>
            <a:t>Beyond Community Colleges</a:t>
          </a:r>
          <a:endParaRPr lang="en-US" sz="900" b="1" kern="1200" dirty="0">
            <a:latin typeface="DIN-Regular"/>
            <a:cs typeface="DIN-Regular"/>
          </a:endParaRPr>
        </a:p>
      </dsp:txBody>
      <dsp:txXfrm>
        <a:off x="2985159" y="2573512"/>
        <a:ext cx="679097" cy="679097"/>
      </dsp:txXfrm>
    </dsp:sp>
    <dsp:sp modelId="{ED482B5B-90D6-554C-9227-CF3FCB337590}">
      <dsp:nvSpPr>
        <dsp:cNvPr id="0" name=""/>
        <dsp:cNvSpPr/>
      </dsp:nvSpPr>
      <dsp:spPr>
        <a:xfrm rot="11880000">
          <a:off x="3379371" y="1456419"/>
          <a:ext cx="203411" cy="326531"/>
        </a:xfrm>
        <a:prstGeom prst="rightArrow">
          <a:avLst>
            <a:gd name="adj1" fmla="val 60000"/>
            <a:gd name="adj2" fmla="val 50000"/>
          </a:avLst>
        </a:prstGeom>
        <a:solidFill>
          <a:srgbClr val="8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1" kern="1200" dirty="0">
            <a:latin typeface="DIN-Regular"/>
            <a:cs typeface="DIN-Regular"/>
          </a:endParaRPr>
        </a:p>
      </dsp:txBody>
      <dsp:txXfrm rot="10800000">
        <a:off x="3438901" y="1531154"/>
        <a:ext cx="142388" cy="195919"/>
      </dsp:txXfrm>
    </dsp:sp>
    <dsp:sp modelId="{36405DB3-F5C7-2543-A988-6E7D5080441B}">
      <dsp:nvSpPr>
        <dsp:cNvPr id="0" name=""/>
        <dsp:cNvSpPr/>
      </dsp:nvSpPr>
      <dsp:spPr>
        <a:xfrm>
          <a:off x="2356211" y="930024"/>
          <a:ext cx="960387" cy="960387"/>
        </a:xfrm>
        <a:prstGeom prst="ellipse">
          <a:avLst/>
        </a:prstGeom>
        <a:solidFill>
          <a:srgbClr val="11447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latin typeface="DIN-Regular"/>
              <a:cs typeface="DIN-Regular"/>
            </a:rPr>
            <a:t>Brand vs. program</a:t>
          </a:r>
          <a:endParaRPr lang="en-US" sz="900" b="1" kern="1200" dirty="0">
            <a:latin typeface="DIN-Regular"/>
            <a:cs typeface="DIN-Regular"/>
          </a:endParaRPr>
        </a:p>
      </dsp:txBody>
      <dsp:txXfrm>
        <a:off x="2496856" y="1070669"/>
        <a:ext cx="679097" cy="679097"/>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4EFDA9-1BCB-0E4C-ACA7-3F3598ACAD30}" type="datetimeFigureOut">
              <a:rPr lang="en-US" smtClean="0"/>
              <a:t>11/11/14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59C7F6-2D11-EE4F-9949-23653E6A2B8D}" type="slidenum">
              <a:rPr lang="en-US" smtClean="0"/>
              <a:t>‹#›</a:t>
            </a:fld>
            <a:endParaRPr lang="en-US" dirty="0"/>
          </a:p>
        </p:txBody>
      </p:sp>
    </p:spTree>
    <p:extLst>
      <p:ext uri="{BB962C8B-B14F-4D97-AF65-F5344CB8AC3E}">
        <p14:creationId xmlns:p14="http://schemas.microsoft.com/office/powerpoint/2010/main" val="36088428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DIN-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DIN-Regular"/>
              </a:defRPr>
            </a:lvl1pPr>
          </a:lstStyle>
          <a:p>
            <a:fld id="{DF663DFA-DC2F-764A-81C0-A21142C9E5D9}" type="datetimeFigureOut">
              <a:rPr lang="en-US" smtClean="0"/>
              <a:pPr/>
              <a:t>11/11/14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DIN-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DIN-Regular"/>
              </a:defRPr>
            </a:lvl1pPr>
          </a:lstStyle>
          <a:p>
            <a:fld id="{2EE9C208-1193-6043-8162-2A40E69FC24B}" type="slidenum">
              <a:rPr lang="en-US" smtClean="0"/>
              <a:pPr/>
              <a:t>‹#›</a:t>
            </a:fld>
            <a:endParaRPr lang="en-US" dirty="0"/>
          </a:p>
        </p:txBody>
      </p:sp>
    </p:spTree>
    <p:extLst>
      <p:ext uri="{BB962C8B-B14F-4D97-AF65-F5344CB8AC3E}">
        <p14:creationId xmlns:p14="http://schemas.microsoft.com/office/powerpoint/2010/main" val="373736678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DIN-Regular"/>
        <a:ea typeface="+mn-ea"/>
        <a:cs typeface="+mn-cs"/>
      </a:defRPr>
    </a:lvl1pPr>
    <a:lvl2pPr marL="457200" algn="l" defTabSz="457200" rtl="0" eaLnBrk="1" latinLnBrk="0" hangingPunct="1">
      <a:defRPr sz="1200" kern="1200">
        <a:solidFill>
          <a:schemeClr val="tx1"/>
        </a:solidFill>
        <a:latin typeface="DIN-Regular"/>
        <a:ea typeface="+mn-ea"/>
        <a:cs typeface="+mn-cs"/>
      </a:defRPr>
    </a:lvl2pPr>
    <a:lvl3pPr marL="914400" algn="l" defTabSz="457200" rtl="0" eaLnBrk="1" latinLnBrk="0" hangingPunct="1">
      <a:defRPr sz="1200" kern="1200">
        <a:solidFill>
          <a:schemeClr val="tx1"/>
        </a:solidFill>
        <a:latin typeface="DIN-Regular"/>
        <a:ea typeface="+mn-ea"/>
        <a:cs typeface="+mn-cs"/>
      </a:defRPr>
    </a:lvl3pPr>
    <a:lvl4pPr marL="1371600" algn="l" defTabSz="457200" rtl="0" eaLnBrk="1" latinLnBrk="0" hangingPunct="1">
      <a:defRPr sz="1200" kern="1200">
        <a:solidFill>
          <a:schemeClr val="tx1"/>
        </a:solidFill>
        <a:latin typeface="DIN-Regular"/>
        <a:ea typeface="+mn-ea"/>
        <a:cs typeface="+mn-cs"/>
      </a:defRPr>
    </a:lvl4pPr>
    <a:lvl5pPr marL="1828800" algn="l" defTabSz="457200" rtl="0" eaLnBrk="1" latinLnBrk="0" hangingPunct="1">
      <a:defRPr sz="1200" kern="1200">
        <a:solidFill>
          <a:schemeClr val="tx1"/>
        </a:solidFill>
        <a:latin typeface="DIN-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Founded</a:t>
            </a:r>
            <a:r>
              <a:rPr lang="en-US" baseline="0" dirty="0" smtClean="0"/>
              <a:t> in 1931, the same year as Herman Devry was founded Devry. </a:t>
            </a:r>
          </a:p>
          <a:p>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pPr/>
              <a:t>2</a:t>
            </a:fld>
            <a:endParaRPr lang="en-US" dirty="0"/>
          </a:p>
        </p:txBody>
      </p:sp>
    </p:spTree>
    <p:extLst>
      <p:ext uri="{BB962C8B-B14F-4D97-AF65-F5344CB8AC3E}">
        <p14:creationId xmlns:p14="http://schemas.microsoft.com/office/powerpoint/2010/main" val="564687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500 million unpaid</a:t>
            </a:r>
            <a:r>
              <a:rPr lang="en-US" baseline="0" dirty="0" smtClean="0"/>
              <a:t> media impressions uploads from 60 countries, and 158 countries viewed the videos for an average of 6.5 minutes</a:t>
            </a:r>
          </a:p>
          <a:p>
            <a:endParaRPr lang="en-US" sz="1200" b="0" i="0" u="none" strike="noStrike" kern="1200" baseline="0" dirty="0" smtClean="0">
              <a:solidFill>
                <a:schemeClr val="tx1"/>
              </a:solidFill>
              <a:ea typeface="+mn-ea"/>
              <a:cs typeface="+mn-cs"/>
            </a:endParaRPr>
          </a:p>
          <a:p>
            <a:r>
              <a:rPr lang="en-US" sz="1200" b="0" i="0" u="none" strike="noStrike" kern="1200" baseline="0" dirty="0" smtClean="0">
                <a:solidFill>
                  <a:schemeClr val="tx1"/>
                </a:solidFill>
                <a:ea typeface="+mn-ea"/>
                <a:cs typeface="+mn-cs"/>
              </a:rPr>
              <a:t>We’ve seen interaction from 158 countries and received uploaded content from 58 countries including Brazil, India and China.</a:t>
            </a:r>
          </a:p>
          <a:p>
            <a:r>
              <a:rPr lang="en-US" sz="1200" b="0" i="0" u="none" strike="noStrike" kern="1200" baseline="0" dirty="0" smtClean="0">
                <a:solidFill>
                  <a:schemeClr val="tx1"/>
                </a:solidFill>
                <a:ea typeface="+mn-ea"/>
                <a:cs typeface="+mn-cs"/>
              </a:rPr>
              <a:t>Over 1/3 of all visitors voted on other people’s content. Both our share and interaction rates outpaced industry benchmarks by double</a:t>
            </a:r>
          </a:p>
          <a:p>
            <a:r>
              <a:rPr lang="en-US" sz="1200" b="0" i="0" u="none" strike="noStrike" kern="1200" baseline="0" dirty="0" smtClean="0">
                <a:solidFill>
                  <a:schemeClr val="tx1"/>
                </a:solidFill>
                <a:ea typeface="+mn-ea"/>
                <a:cs typeface="+mn-cs"/>
              </a:rPr>
              <a:t>digits in every country. And users spent an average of 6 minutes, 40 seconds on the site per visit. That’s over 350,000 minutes or 243</a:t>
            </a:r>
          </a:p>
          <a:p>
            <a:r>
              <a:rPr lang="en-US" sz="1200" b="0" i="0" u="none" strike="noStrike" kern="1200" baseline="0" dirty="0" smtClean="0">
                <a:solidFill>
                  <a:schemeClr val="tx1"/>
                </a:solidFill>
                <a:ea typeface="+mn-ea"/>
                <a:cs typeface="+mn-cs"/>
              </a:rPr>
              <a:t>days spent with the Olympic brand.</a:t>
            </a:r>
            <a:endParaRPr lang="en-US" dirty="0"/>
          </a:p>
        </p:txBody>
      </p:sp>
      <p:sp>
        <p:nvSpPr>
          <p:cNvPr id="4" name="Slide Number Placeholder 3"/>
          <p:cNvSpPr>
            <a:spLocks noGrp="1"/>
          </p:cNvSpPr>
          <p:nvPr>
            <p:ph type="sldNum" sz="quarter" idx="10"/>
          </p:nvPr>
        </p:nvSpPr>
        <p:spPr/>
        <p:txBody>
          <a:bodyPr/>
          <a:lstStyle/>
          <a:p>
            <a:fld id="{86FEB323-C17E-3B40-ACFC-CF858C260385}" type="slidenum">
              <a:rPr lang="en-US" smtClean="0"/>
              <a:pPr/>
              <a:t>20</a:t>
            </a:fld>
            <a:endParaRPr lang="en-US" dirty="0"/>
          </a:p>
        </p:txBody>
      </p:sp>
    </p:spTree>
    <p:extLst>
      <p:ext uri="{BB962C8B-B14F-4D97-AF65-F5344CB8AC3E}">
        <p14:creationId xmlns:p14="http://schemas.microsoft.com/office/powerpoint/2010/main" val="309570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pPr/>
              <a:t>21</a:t>
            </a:fld>
            <a:endParaRPr lang="en-US" dirty="0"/>
          </a:p>
        </p:txBody>
      </p:sp>
    </p:spTree>
    <p:extLst>
      <p:ext uri="{BB962C8B-B14F-4D97-AF65-F5344CB8AC3E}">
        <p14:creationId xmlns:p14="http://schemas.microsoft.com/office/powerpoint/2010/main" val="43532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audience profiles, </a:t>
            </a:r>
          </a:p>
          <a:p>
            <a:r>
              <a:rPr lang="en-US" dirty="0" smtClean="0"/>
              <a:t>Geo and audience targeted messages</a:t>
            </a:r>
          </a:p>
          <a:p>
            <a:r>
              <a:rPr lang="en-US" dirty="0" smtClean="0"/>
              <a:t>Look a</a:t>
            </a:r>
            <a:r>
              <a:rPr lang="en-US" baseline="0" dirty="0" smtClean="0"/>
              <a:t> like models </a:t>
            </a:r>
          </a:p>
          <a:p>
            <a:r>
              <a:rPr lang="en-US" baseline="0" dirty="0" smtClean="0"/>
              <a:t>Aligned paid earned and owned</a:t>
            </a:r>
          </a:p>
          <a:p>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pPr/>
              <a:t>22</a:t>
            </a:fld>
            <a:endParaRPr lang="en-US" dirty="0"/>
          </a:p>
        </p:txBody>
      </p:sp>
    </p:spTree>
    <p:extLst>
      <p:ext uri="{BB962C8B-B14F-4D97-AF65-F5344CB8AC3E}">
        <p14:creationId xmlns:p14="http://schemas.microsoft.com/office/powerpoint/2010/main" val="1090552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employer endorsements and implied job guarantees</a:t>
            </a:r>
          </a:p>
          <a:p>
            <a:pPr lvl="1"/>
            <a:r>
              <a:rPr lang="en-US" dirty="0" smtClean="0"/>
              <a:t>• Alumni at every fortune 100 company to open doors</a:t>
            </a:r>
          </a:p>
          <a:p>
            <a:r>
              <a:rPr lang="en-US" dirty="0" smtClean="0"/>
              <a:t>Reducing risk and fear</a:t>
            </a:r>
          </a:p>
          <a:p>
            <a:pPr lvl="1"/>
            <a:r>
              <a:rPr lang="en-US" dirty="0" smtClean="0"/>
              <a:t>• Advertising cost reductions</a:t>
            </a:r>
          </a:p>
          <a:p>
            <a:pPr lvl="1"/>
            <a:r>
              <a:rPr lang="en-US" dirty="0" smtClean="0"/>
              <a:t>• Trial programs</a:t>
            </a:r>
          </a:p>
          <a:p>
            <a:pPr lvl="1"/>
            <a:r>
              <a:rPr lang="en-US" dirty="0" smtClean="0"/>
              <a:t>• Free courses</a:t>
            </a:r>
          </a:p>
          <a:p>
            <a:r>
              <a:rPr lang="en-US" dirty="0" smtClean="0"/>
              <a:t>Promising a new path for your potential</a:t>
            </a:r>
          </a:p>
          <a:p>
            <a:pPr lvl="1"/>
            <a:r>
              <a:rPr lang="en-US" dirty="0" smtClean="0"/>
              <a:t>• The career you want starts here</a:t>
            </a:r>
          </a:p>
        </p:txBody>
      </p:sp>
      <p:sp>
        <p:nvSpPr>
          <p:cNvPr id="4" name="Slide Number Placeholder 3"/>
          <p:cNvSpPr>
            <a:spLocks noGrp="1"/>
          </p:cNvSpPr>
          <p:nvPr>
            <p:ph type="sldNum" sz="quarter" idx="10"/>
          </p:nvPr>
        </p:nvSpPr>
        <p:spPr/>
        <p:txBody>
          <a:bodyPr/>
          <a:lstStyle/>
          <a:p>
            <a:fld id="{2EE9C208-1193-6043-8162-2A40E69FC24B}" type="slidenum">
              <a:rPr lang="en-US" smtClean="0"/>
              <a:pPr/>
              <a:t>26</a:t>
            </a:fld>
            <a:endParaRPr lang="en-US" dirty="0"/>
          </a:p>
        </p:txBody>
      </p:sp>
    </p:spTree>
    <p:extLst>
      <p:ext uri="{BB962C8B-B14F-4D97-AF65-F5344CB8AC3E}">
        <p14:creationId xmlns:p14="http://schemas.microsoft.com/office/powerpoint/2010/main" val="2576334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waterfall analysis?</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pPr/>
              <a:t>35</a:t>
            </a:fld>
            <a:endParaRPr lang="en-US" dirty="0"/>
          </a:p>
        </p:txBody>
      </p:sp>
    </p:spTree>
    <p:extLst>
      <p:ext uri="{BB962C8B-B14F-4D97-AF65-F5344CB8AC3E}">
        <p14:creationId xmlns:p14="http://schemas.microsoft.com/office/powerpoint/2010/main" val="409652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pPr/>
              <a:t>37</a:t>
            </a:fld>
            <a:endParaRPr lang="en-US" dirty="0"/>
          </a:p>
        </p:txBody>
      </p:sp>
    </p:spTree>
    <p:extLst>
      <p:ext uri="{BB962C8B-B14F-4D97-AF65-F5344CB8AC3E}">
        <p14:creationId xmlns:p14="http://schemas.microsoft.com/office/powerpoint/2010/main" val="54477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responding to the market changes. </a:t>
            </a:r>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pPr/>
              <a:t>38</a:t>
            </a:fld>
            <a:endParaRPr lang="en-US" dirty="0"/>
          </a:p>
        </p:txBody>
      </p:sp>
    </p:spTree>
    <p:extLst>
      <p:ext uri="{BB962C8B-B14F-4D97-AF65-F5344CB8AC3E}">
        <p14:creationId xmlns:p14="http://schemas.microsoft.com/office/powerpoint/2010/main" val="121313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the agency </a:t>
            </a:r>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pPr/>
              <a:t>4</a:t>
            </a:fld>
            <a:endParaRPr lang="en-US" dirty="0"/>
          </a:p>
        </p:txBody>
      </p:sp>
    </p:spTree>
    <p:extLst>
      <p:ext uri="{BB962C8B-B14F-4D97-AF65-F5344CB8AC3E}">
        <p14:creationId xmlns:p14="http://schemas.microsoft.com/office/powerpoint/2010/main" val="361457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Today</a:t>
            </a:r>
            <a:r>
              <a:rPr lang="en-US" baseline="0" dirty="0" smtClean="0"/>
              <a:t> there are three things at the heart of what we do that make us unique.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t>5</a:t>
            </a:fld>
            <a:endParaRPr lang="en-US" dirty="0"/>
          </a:p>
        </p:txBody>
      </p:sp>
    </p:spTree>
    <p:extLst>
      <p:ext uri="{BB962C8B-B14F-4D97-AF65-F5344CB8AC3E}">
        <p14:creationId xmlns:p14="http://schemas.microsoft.com/office/powerpoint/2010/main" val="29292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impact of thi</a:t>
            </a:r>
            <a:r>
              <a:rPr lang="en-US" baseline="0" dirty="0" smtClean="0"/>
              <a:t>s for clients</a:t>
            </a:r>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t>6</a:t>
            </a:fld>
            <a:endParaRPr lang="en-US" dirty="0"/>
          </a:p>
        </p:txBody>
      </p:sp>
    </p:spTree>
    <p:extLst>
      <p:ext uri="{BB962C8B-B14F-4D97-AF65-F5344CB8AC3E}">
        <p14:creationId xmlns:p14="http://schemas.microsoft.com/office/powerpoint/2010/main" val="189696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Mature problem solvers,</a:t>
            </a:r>
            <a:r>
              <a:rPr lang="en-US" baseline="0" dirty="0" smtClean="0"/>
              <a:t> business partners and good listeners. </a:t>
            </a:r>
          </a:p>
          <a:p>
            <a:r>
              <a:rPr lang="en-US" baseline="0" dirty="0" smtClean="0"/>
              <a:t>Part of WPP, so also have all the resources of a large agency but with the senior attention and close relationships of a boutique. Flat senior org of problem solvers. </a:t>
            </a:r>
          </a:p>
          <a:p>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t>7</a:t>
            </a:fld>
            <a:endParaRPr lang="en-US" dirty="0"/>
          </a:p>
        </p:txBody>
      </p:sp>
    </p:spTree>
    <p:extLst>
      <p:ext uri="{BB962C8B-B14F-4D97-AF65-F5344CB8AC3E}">
        <p14:creationId xmlns:p14="http://schemas.microsoft.com/office/powerpoint/2010/main" val="357949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11447F"/>
                </a:solidFill>
                <a:latin typeface="DIN-Regular"/>
                <a:cs typeface="DIN-Regular"/>
              </a:rPr>
              <a:t>Bringing an analog institution into digital</a:t>
            </a:r>
          </a:p>
          <a:p>
            <a:endParaRPr lang="en-US" dirty="0"/>
          </a:p>
        </p:txBody>
      </p:sp>
      <p:sp>
        <p:nvSpPr>
          <p:cNvPr id="4" name="Slide Number Placeholder 3"/>
          <p:cNvSpPr>
            <a:spLocks noGrp="1"/>
          </p:cNvSpPr>
          <p:nvPr>
            <p:ph type="sldNum" sz="quarter" idx="10"/>
          </p:nvPr>
        </p:nvSpPr>
        <p:spPr/>
        <p:txBody>
          <a:bodyPr/>
          <a:lstStyle/>
          <a:p>
            <a:fld id="{2EE9C208-1193-6043-8162-2A40E69FC24B}" type="slidenum">
              <a:rPr lang="en-US" smtClean="0"/>
              <a:pPr/>
              <a:t>16</a:t>
            </a:fld>
            <a:endParaRPr lang="en-US" dirty="0"/>
          </a:p>
        </p:txBody>
      </p:sp>
    </p:spTree>
    <p:extLst>
      <p:ext uri="{BB962C8B-B14F-4D97-AF65-F5344CB8AC3E}">
        <p14:creationId xmlns:p14="http://schemas.microsoft.com/office/powerpoint/2010/main" val="2452351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Viewership</a:t>
            </a:r>
            <a:r>
              <a:rPr lang="en-US" baseline="0" dirty="0" smtClean="0"/>
              <a:t> was aging, playership is aging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11447F"/>
                </a:solidFill>
                <a:latin typeface="DIN-Regular"/>
                <a:cs typeface="DIN-Regular"/>
              </a:rPr>
              <a:t>Bringing an analog institution into digital</a:t>
            </a:r>
            <a:endParaRPr lang="en-US" baseline="0" dirty="0" smtClean="0"/>
          </a:p>
          <a:p>
            <a:r>
              <a:rPr lang="en-US" baseline="0" dirty="0" smtClean="0"/>
              <a:t>Governing body so they are about regulating the use of their logo and properties</a:t>
            </a:r>
          </a:p>
          <a:p>
            <a:r>
              <a:rPr lang="en-US" baseline="0" dirty="0" smtClean="0"/>
              <a:t>To be relevant, have to make the Games and the movement accessible and sharable to a younger audience but within acceptable guidelines.</a:t>
            </a:r>
          </a:p>
          <a:p>
            <a:endParaRPr lang="en-US" dirty="0"/>
          </a:p>
        </p:txBody>
      </p:sp>
      <p:sp>
        <p:nvSpPr>
          <p:cNvPr id="4" name="Slide Number Placeholder 3"/>
          <p:cNvSpPr>
            <a:spLocks noGrp="1"/>
          </p:cNvSpPr>
          <p:nvPr>
            <p:ph type="sldNum" sz="quarter" idx="10"/>
          </p:nvPr>
        </p:nvSpPr>
        <p:spPr/>
        <p:txBody>
          <a:bodyPr/>
          <a:lstStyle/>
          <a:p>
            <a:fld id="{86FEB323-C17E-3B40-ACFC-CF858C260385}" type="slidenum">
              <a:rPr lang="en-US" smtClean="0"/>
              <a:pPr/>
              <a:t>17</a:t>
            </a:fld>
            <a:endParaRPr lang="en-US" dirty="0"/>
          </a:p>
        </p:txBody>
      </p:sp>
    </p:spTree>
    <p:extLst>
      <p:ext uri="{BB962C8B-B14F-4D97-AF65-F5344CB8AC3E}">
        <p14:creationId xmlns:p14="http://schemas.microsoft.com/office/powerpoint/2010/main" val="309570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Looked behind the heritage</a:t>
            </a:r>
            <a:r>
              <a:rPr lang="en-US" baseline="0" dirty="0" smtClean="0"/>
              <a:t> and tradition at what the brand stood for. </a:t>
            </a:r>
          </a:p>
          <a:p>
            <a:r>
              <a:rPr lang="en-GB" sz="1200" kern="1200" dirty="0" smtClean="0">
                <a:solidFill>
                  <a:schemeClr val="tx1"/>
                </a:solidFill>
                <a:effectLst/>
                <a:ea typeface="+mn-ea"/>
                <a:cs typeface="+mn-cs"/>
              </a:rPr>
              <a:t>There are three core values:</a:t>
            </a:r>
            <a:endParaRPr lang="en-US" sz="1200" kern="1200" dirty="0" smtClean="0">
              <a:solidFill>
                <a:schemeClr val="tx1"/>
              </a:solidFill>
              <a:effectLst/>
              <a:ea typeface="+mn-ea"/>
              <a:cs typeface="+mn-cs"/>
            </a:endParaRPr>
          </a:p>
          <a:p>
            <a:pPr lvl="0"/>
            <a:r>
              <a:rPr lang="en-GB" sz="1200" kern="1200" dirty="0" smtClean="0">
                <a:solidFill>
                  <a:schemeClr val="tx1"/>
                </a:solidFill>
                <a:effectLst/>
                <a:ea typeface="+mn-ea"/>
                <a:cs typeface="+mn-cs"/>
              </a:rPr>
              <a:t>Encouraging effort which relates to Striving for Excellence</a:t>
            </a:r>
            <a:endParaRPr lang="en-US" sz="1200" kern="1200" dirty="0" smtClean="0">
              <a:solidFill>
                <a:schemeClr val="tx1"/>
              </a:solidFill>
              <a:effectLst/>
              <a:ea typeface="+mn-ea"/>
              <a:cs typeface="+mn-cs"/>
            </a:endParaRPr>
          </a:p>
          <a:p>
            <a:pPr lvl="0"/>
            <a:r>
              <a:rPr lang="en-GB" sz="1200" kern="1200" dirty="0" smtClean="0">
                <a:solidFill>
                  <a:schemeClr val="tx1"/>
                </a:solidFill>
                <a:effectLst/>
                <a:ea typeface="+mn-ea"/>
                <a:cs typeface="+mn-cs"/>
              </a:rPr>
              <a:t>Preserving Human Dignity which relates to Demonstrating Respect </a:t>
            </a:r>
            <a:endParaRPr lang="en-US" sz="1200" kern="1200" dirty="0" smtClean="0">
              <a:solidFill>
                <a:schemeClr val="tx1"/>
              </a:solidFill>
              <a:effectLst/>
              <a:ea typeface="+mn-ea"/>
              <a:cs typeface="+mn-cs"/>
            </a:endParaRPr>
          </a:p>
          <a:p>
            <a:r>
              <a:rPr lang="en-GB" sz="1200" kern="1200" dirty="0" smtClean="0">
                <a:solidFill>
                  <a:schemeClr val="tx1"/>
                </a:solidFill>
                <a:effectLst/>
                <a:ea typeface="+mn-ea"/>
                <a:cs typeface="+mn-cs"/>
              </a:rPr>
              <a:t>Developing Harmony which is about Celebrating Friendship</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fld id="{86FEB323-C17E-3B40-ACFC-CF858C260385}" type="slidenum">
              <a:rPr lang="en-US" smtClean="0"/>
              <a:pPr/>
              <a:t>18</a:t>
            </a:fld>
            <a:endParaRPr lang="en-US" dirty="0"/>
          </a:p>
        </p:txBody>
      </p:sp>
    </p:spTree>
    <p:extLst>
      <p:ext uri="{BB962C8B-B14F-4D97-AF65-F5344CB8AC3E}">
        <p14:creationId xmlns:p14="http://schemas.microsoft.com/office/powerpoint/2010/main" val="309570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 platform that connects all three of those</a:t>
            </a:r>
            <a:r>
              <a:rPr lang="en-US" baseline="0" dirty="0" smtClean="0"/>
              <a:t> things. The best of us in terms of competition, the best of us as global community and what we value in each other. Each Games cycle we create TV spots that drive to an experience where people participate in the Olympic Movement and share their participation. </a:t>
            </a:r>
          </a:p>
          <a:p>
            <a:endParaRPr lang="en-US" baseline="0" dirty="0" smtClean="0"/>
          </a:p>
          <a:p>
            <a:r>
              <a:rPr lang="en-US" sz="1200" b="0" i="0" u="none" strike="noStrike" kern="1200" baseline="0" dirty="0" smtClean="0">
                <a:solidFill>
                  <a:schemeClr val="tx1"/>
                </a:solidFill>
                <a:ea typeface="+mn-ea"/>
                <a:cs typeface="+mn-cs"/>
              </a:rPr>
              <a:t>In short, the movement had always been</a:t>
            </a:r>
          </a:p>
          <a:p>
            <a:r>
              <a:rPr lang="en-US" sz="1200" b="0" i="0" u="none" strike="noStrike" kern="1200" baseline="0" dirty="0" smtClean="0">
                <a:solidFill>
                  <a:schemeClr val="tx1"/>
                </a:solidFill>
                <a:ea typeface="+mn-ea"/>
                <a:cs typeface="+mn-cs"/>
              </a:rPr>
              <a:t>about celebrating The Best of Us – individually</a:t>
            </a:r>
          </a:p>
          <a:p>
            <a:r>
              <a:rPr lang="en-US" sz="1200" b="0" i="0" u="none" strike="noStrike" kern="1200" baseline="0" dirty="0" smtClean="0">
                <a:solidFill>
                  <a:schemeClr val="tx1"/>
                </a:solidFill>
                <a:ea typeface="+mn-ea"/>
                <a:cs typeface="+mn-cs"/>
              </a:rPr>
              <a:t>and collectively. As people, as countries, as a</a:t>
            </a:r>
          </a:p>
          <a:p>
            <a:r>
              <a:rPr lang="en-US" sz="1200" b="0" i="0" u="none" strike="noStrike" kern="1200" baseline="0" dirty="0" smtClean="0">
                <a:solidFill>
                  <a:schemeClr val="tx1"/>
                </a:solidFill>
                <a:ea typeface="+mn-ea"/>
                <a:cs typeface="+mn-cs"/>
              </a:rPr>
              <a:t>global community. That idea drove everything</a:t>
            </a:r>
          </a:p>
          <a:p>
            <a:r>
              <a:rPr lang="en-US" sz="1200" b="0" i="0" u="none" strike="noStrike" kern="1200" baseline="0" dirty="0" smtClean="0">
                <a:solidFill>
                  <a:schemeClr val="tx1"/>
                </a:solidFill>
                <a:ea typeface="+mn-ea"/>
                <a:cs typeface="+mn-cs"/>
              </a:rPr>
              <a:t>we did.</a:t>
            </a:r>
            <a:endParaRPr lang="en-US" dirty="0"/>
          </a:p>
        </p:txBody>
      </p:sp>
      <p:sp>
        <p:nvSpPr>
          <p:cNvPr id="4" name="Slide Number Placeholder 3"/>
          <p:cNvSpPr>
            <a:spLocks noGrp="1"/>
          </p:cNvSpPr>
          <p:nvPr>
            <p:ph type="sldNum" sz="quarter" idx="10"/>
          </p:nvPr>
        </p:nvSpPr>
        <p:spPr/>
        <p:txBody>
          <a:bodyPr/>
          <a:lstStyle/>
          <a:p>
            <a:fld id="{86FEB323-C17E-3B40-ACFC-CF858C260385}" type="slidenum">
              <a:rPr lang="en-US" smtClean="0"/>
              <a:pPr/>
              <a:t>19</a:t>
            </a:fld>
            <a:endParaRPr lang="en-US" dirty="0"/>
          </a:p>
        </p:txBody>
      </p:sp>
    </p:spTree>
    <p:extLst>
      <p:ext uri="{BB962C8B-B14F-4D97-AF65-F5344CB8AC3E}">
        <p14:creationId xmlns:p14="http://schemas.microsoft.com/office/powerpoint/2010/main" val="3095706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
            <a:ext cx="9144000" cy="5141984"/>
          </a:xfrm>
          <a:prstGeom prst="rect">
            <a:avLst/>
          </a:prstGeom>
          <a:solidFill>
            <a:srgbClr val="0D4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 name="Title 1"/>
          <p:cNvSpPr>
            <a:spLocks noGrp="1"/>
          </p:cNvSpPr>
          <p:nvPr>
            <p:ph type="ctrTitle"/>
          </p:nvPr>
        </p:nvSpPr>
        <p:spPr>
          <a:xfrm>
            <a:off x="685800" y="1597820"/>
            <a:ext cx="7772400" cy="1102519"/>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36195"/>
            <a:ext cx="6400800" cy="1314450"/>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descr="Devry-Logo-long-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85075" y="4867756"/>
            <a:ext cx="1301487" cy="168603"/>
          </a:xfrm>
          <a:prstGeom prst="rect">
            <a:avLst/>
          </a:prstGeom>
        </p:spPr>
      </p:pic>
    </p:spTree>
    <p:extLst>
      <p:ext uri="{BB962C8B-B14F-4D97-AF65-F5344CB8AC3E}">
        <p14:creationId xmlns:p14="http://schemas.microsoft.com/office/powerpoint/2010/main" val="203982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1447F"/>
                </a:solidFill>
              </a:defRPr>
            </a:lvl1pPr>
            <a:lvl2pPr>
              <a:defRPr>
                <a:solidFill>
                  <a:schemeClr val="tx1">
                    <a:lumMod val="65000"/>
                    <a:lumOff val="35000"/>
                  </a:schemeClr>
                </a:solidFill>
              </a:defRPr>
            </a:lvl2pPr>
            <a:lvl3pPr>
              <a:defRPr>
                <a:solidFill>
                  <a:schemeClr val="tx1">
                    <a:lumMod val="65000"/>
                    <a:lumOff val="35000"/>
                  </a:schemeClr>
                </a:solidFill>
                <a:latin typeface="DIN-Regular"/>
              </a:defRPr>
            </a:lvl3pPr>
            <a:lvl4pPr>
              <a:defRPr>
                <a:solidFill>
                  <a:schemeClr val="tx1">
                    <a:lumMod val="65000"/>
                    <a:lumOff val="35000"/>
                  </a:schemeClr>
                </a:solidFill>
                <a:latin typeface="DIN-Regular"/>
              </a:defRPr>
            </a:lvl4pPr>
            <a:lvl5pPr>
              <a:defRPr>
                <a:solidFill>
                  <a:schemeClr val="tx1">
                    <a:lumMod val="65000"/>
                    <a:lumOff val="35000"/>
                  </a:schemeClr>
                </a:solidFill>
                <a:latin typeface="DIN-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2" y="4793092"/>
            <a:ext cx="332627" cy="273844"/>
          </a:xfrm>
          <a:prstGeom prst="rect">
            <a:avLst/>
          </a:prstGeom>
        </p:spPr>
        <p:txBody>
          <a:bodyPr vert="horz" lIns="91440" tIns="45720" rIns="91440" bIns="45720" rtlCol="0" anchor="ctr"/>
          <a:lstStyle>
            <a:lvl1pPr algn="l">
              <a:defRPr sz="600">
                <a:solidFill>
                  <a:schemeClr val="tx1">
                    <a:lumMod val="65000"/>
                    <a:lumOff val="35000"/>
                  </a:schemeClr>
                </a:solidFill>
                <a:latin typeface="DIN-Regular"/>
                <a:cs typeface="DIN-Regular"/>
              </a:defRPr>
            </a:lvl1pPr>
          </a:lstStyle>
          <a:p>
            <a:pPr algn="ctr"/>
            <a:fld id="{C156D524-9221-6241-84DD-166C4B9282E1}" type="slidenum">
              <a:rPr lang="en-US" smtClean="0"/>
              <a:pPr algn="ctr"/>
              <a:t>‹#›</a:t>
            </a:fld>
            <a:endParaRPr lang="en-US" dirty="0"/>
          </a:p>
        </p:txBody>
      </p:sp>
      <p:cxnSp>
        <p:nvCxnSpPr>
          <p:cNvPr id="6" name="Straight Connector 5"/>
          <p:cNvCxnSpPr/>
          <p:nvPr userDrawn="1"/>
        </p:nvCxnSpPr>
        <p:spPr>
          <a:xfrm>
            <a:off x="317496" y="774430"/>
            <a:ext cx="8480140" cy="0"/>
          </a:xfrm>
          <a:prstGeom prst="line">
            <a:avLst/>
          </a:prstGeom>
          <a:ln w="3175" cmpd="sng">
            <a:solidFill>
              <a:srgbClr val="1144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6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Title Placeholder 6"/>
          <p:cNvSpPr>
            <a:spLocks noGrp="1"/>
          </p:cNvSpPr>
          <p:nvPr>
            <p:ph type="title"/>
          </p:nvPr>
        </p:nvSpPr>
        <p:spPr>
          <a:xfrm>
            <a:off x="330200" y="205979"/>
            <a:ext cx="8229600" cy="304326"/>
          </a:xfrm>
          <a:prstGeom prst="rect">
            <a:avLst/>
          </a:prstGeom>
        </p:spPr>
        <p:txBody>
          <a:bodyPr vert="horz" lIns="91440" tIns="45720" rIns="91440" bIns="45720" rtlCol="0" anchor="t">
            <a:normAutofit/>
          </a:bodyPr>
          <a:lstStyle/>
          <a:p>
            <a:r>
              <a:rPr lang="en-US" dirty="0" smtClean="0"/>
              <a:t>CLICK TO EDIT MASTER TITLE STYLE</a:t>
            </a:r>
            <a:br>
              <a:rPr lang="en-US" dirty="0" smtClean="0"/>
            </a:br>
            <a:r>
              <a:rPr lang="en-US" dirty="0" smtClean="0"/>
              <a:t>2 LINES</a:t>
            </a:r>
            <a:endParaRPr lang="en-US" dirty="0"/>
          </a:p>
        </p:txBody>
      </p:sp>
      <p:sp>
        <p:nvSpPr>
          <p:cNvPr id="4" name="Text Placeholder 8"/>
          <p:cNvSpPr>
            <a:spLocks noGrp="1"/>
          </p:cNvSpPr>
          <p:nvPr>
            <p:ph idx="1"/>
          </p:nvPr>
        </p:nvSpPr>
        <p:spPr>
          <a:xfrm>
            <a:off x="457200" y="1200151"/>
            <a:ext cx="4673600" cy="3394472"/>
          </a:xfrm>
          <a:prstGeom prst="rect">
            <a:avLst/>
          </a:prstGeom>
        </p:spPr>
        <p:txBody>
          <a:bodyPr vert="horz" lIns="91440" tIns="45720" rIns="91440" bIns="45720" rtlCol="0">
            <a:normAutofit/>
          </a:bodyPr>
          <a:lstStyle>
            <a:lvl1pPr>
              <a:defRPr>
                <a:latin typeface="DIN-Regular"/>
                <a:cs typeface="DIN-Regular"/>
              </a:defRPr>
            </a:lvl1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5" name="Slide Number Placeholder 5"/>
          <p:cNvSpPr txBox="1">
            <a:spLocks/>
          </p:cNvSpPr>
          <p:nvPr userDrawn="1"/>
        </p:nvSpPr>
        <p:spPr>
          <a:xfrm>
            <a:off x="2" y="4793092"/>
            <a:ext cx="332627" cy="273844"/>
          </a:xfrm>
          <a:prstGeom prst="rect">
            <a:avLst/>
          </a:prstGeom>
        </p:spPr>
        <p:txBody>
          <a:bodyPr vert="horz" lIns="91440" tIns="45720" rIns="91440" bIns="45720" rtlCol="0" anchor="ctr"/>
          <a:lstStyle>
            <a:defPPr>
              <a:defRPr lang="en-US"/>
            </a:defPPr>
            <a:lvl1pPr marL="0" algn="l" defTabSz="457200" rtl="0" eaLnBrk="1" latinLnBrk="0" hangingPunct="1">
              <a:defRPr sz="600" kern="1200">
                <a:solidFill>
                  <a:schemeClr val="tx1">
                    <a:lumMod val="65000"/>
                    <a:lumOff val="35000"/>
                  </a:schemeClr>
                </a:solidFill>
                <a:latin typeface="DIN-Regular"/>
                <a:ea typeface="+mn-ea"/>
                <a:cs typeface="DIN-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56D524-9221-6241-84DD-166C4B9282E1}" type="slidenum">
              <a:rPr lang="en-US" smtClean="0"/>
              <a:pPr algn="ctr"/>
              <a:t>‹#›</a:t>
            </a:fld>
            <a:endParaRPr lang="en-US" dirty="0"/>
          </a:p>
        </p:txBody>
      </p:sp>
    </p:spTree>
    <p:extLst>
      <p:ext uri="{BB962C8B-B14F-4D97-AF65-F5344CB8AC3E}">
        <p14:creationId xmlns:p14="http://schemas.microsoft.com/office/powerpoint/2010/main" val="194830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2" y="4793092"/>
            <a:ext cx="332627" cy="273844"/>
          </a:xfrm>
          <a:prstGeom prst="rect">
            <a:avLst/>
          </a:prstGeom>
        </p:spPr>
        <p:txBody>
          <a:bodyPr vert="horz" lIns="91440" tIns="45720" rIns="91440" bIns="45720" rtlCol="0" anchor="ctr"/>
          <a:lstStyle>
            <a:lvl1pPr algn="ctr">
              <a:defRPr sz="600">
                <a:solidFill>
                  <a:schemeClr val="tx1">
                    <a:lumMod val="65000"/>
                    <a:lumOff val="35000"/>
                  </a:schemeClr>
                </a:solidFill>
                <a:latin typeface="DIN-Regular"/>
                <a:cs typeface="DIN-Regular"/>
              </a:defRPr>
            </a:lvl1pPr>
          </a:lstStyle>
          <a:p>
            <a:fld id="{C156D524-9221-6241-84DD-166C4B9282E1}" type="slidenum">
              <a:rPr lang="en-US" smtClean="0"/>
              <a:pPr/>
              <a:t>‹#›</a:t>
            </a:fld>
            <a:endParaRPr lang="en-US" dirty="0"/>
          </a:p>
        </p:txBody>
      </p:sp>
      <p:cxnSp>
        <p:nvCxnSpPr>
          <p:cNvPr id="4" name="Straight Connector 3"/>
          <p:cNvCxnSpPr/>
          <p:nvPr userDrawn="1"/>
        </p:nvCxnSpPr>
        <p:spPr>
          <a:xfrm>
            <a:off x="317496" y="774430"/>
            <a:ext cx="8480140" cy="0"/>
          </a:xfrm>
          <a:prstGeom prst="line">
            <a:avLst/>
          </a:prstGeom>
          <a:ln w="3175" cmpd="sng">
            <a:solidFill>
              <a:srgbClr val="1144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54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2" y="4793092"/>
            <a:ext cx="332627" cy="273844"/>
          </a:xfrm>
          <a:prstGeom prst="rect">
            <a:avLst/>
          </a:prstGeom>
        </p:spPr>
        <p:txBody>
          <a:bodyPr vert="horz" lIns="91440" tIns="45720" rIns="91440" bIns="45720" rtlCol="0" anchor="ctr"/>
          <a:lstStyle>
            <a:defPPr>
              <a:defRPr lang="en-US"/>
            </a:defPPr>
            <a:lvl1pPr marL="0" algn="l" defTabSz="457200" rtl="0" eaLnBrk="1" latinLnBrk="0" hangingPunct="1">
              <a:defRPr sz="600" kern="1200">
                <a:solidFill>
                  <a:schemeClr val="tx1">
                    <a:lumMod val="65000"/>
                    <a:lumOff val="35000"/>
                  </a:schemeClr>
                </a:solidFill>
                <a:latin typeface="DIN-Regular"/>
                <a:ea typeface="+mn-ea"/>
                <a:cs typeface="DIN-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56D524-9221-6241-84DD-166C4B9282E1}" type="slidenum">
              <a:rPr lang="en-US" smtClean="0"/>
              <a:pPr algn="ctr"/>
              <a:t>‹#›</a:t>
            </a:fld>
            <a:endParaRPr lang="en-US" dirty="0"/>
          </a:p>
        </p:txBody>
      </p:sp>
    </p:spTree>
    <p:extLst>
      <p:ext uri="{BB962C8B-B14F-4D97-AF65-F5344CB8AC3E}">
        <p14:creationId xmlns:p14="http://schemas.microsoft.com/office/powerpoint/2010/main" val="206854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3" name="Title Placeholder 6"/>
          <p:cNvSpPr>
            <a:spLocks noGrp="1"/>
          </p:cNvSpPr>
          <p:nvPr>
            <p:ph type="title" hasCustomPrompt="1"/>
          </p:nvPr>
        </p:nvSpPr>
        <p:spPr>
          <a:xfrm>
            <a:off x="330200" y="205978"/>
            <a:ext cx="8542482" cy="827339"/>
          </a:xfrm>
          <a:prstGeom prst="rect">
            <a:avLst/>
          </a:prstGeom>
        </p:spPr>
        <p:txBody>
          <a:bodyPr vert="horz" lIns="91440" tIns="45720" rIns="91440" bIns="45720" rtlCol="0" anchor="t">
            <a:normAutofit/>
          </a:bodyPr>
          <a:lstStyle>
            <a:lvl1pPr>
              <a:lnSpc>
                <a:spcPct val="80000"/>
              </a:lnSpc>
              <a:defRPr/>
            </a:lvl1pPr>
          </a:lstStyle>
          <a:p>
            <a:r>
              <a:rPr lang="en-US" dirty="0" smtClean="0"/>
              <a:t>Click to edit master title style</a:t>
            </a:r>
            <a:br>
              <a:rPr lang="en-US" dirty="0" smtClean="0"/>
            </a:br>
            <a:r>
              <a:rPr lang="en-US" dirty="0" smtClean="0"/>
              <a:t>2 lines</a:t>
            </a:r>
            <a:endParaRPr lang="en-US" dirty="0"/>
          </a:p>
        </p:txBody>
      </p:sp>
      <p:sp>
        <p:nvSpPr>
          <p:cNvPr id="4" name="Text Placeholder 8"/>
          <p:cNvSpPr>
            <a:spLocks noGrp="1"/>
          </p:cNvSpPr>
          <p:nvPr>
            <p:ph idx="1"/>
          </p:nvPr>
        </p:nvSpPr>
        <p:spPr>
          <a:xfrm>
            <a:off x="457200" y="1200151"/>
            <a:ext cx="4673600" cy="3394472"/>
          </a:xfrm>
          <a:prstGeom prst="rect">
            <a:avLst/>
          </a:prstGeom>
        </p:spPr>
        <p:txBody>
          <a:bodyPr vert="horz" lIns="91440" tIns="45720" rIns="91440" bIns="45720" rtlCol="0">
            <a:normAutofit/>
          </a:bodyPr>
          <a:lstStyle>
            <a:lvl1pPr>
              <a:defRPr>
                <a:latin typeface="DIN-Regular"/>
                <a:cs typeface="DIN-Regular"/>
              </a:defRPr>
            </a:lvl1pPr>
          </a:lstStyle>
          <a:p>
            <a:pPr lvl="0"/>
            <a:r>
              <a:rPr lang="en-US" dirty="0" smtClean="0"/>
              <a:t>Click to edit Master text styles</a:t>
            </a:r>
          </a:p>
          <a:p>
            <a:pPr lvl="0"/>
            <a:r>
              <a:rPr lang="en-US" dirty="0" smtClean="0"/>
              <a:t>Second level</a:t>
            </a:r>
          </a:p>
          <a:p>
            <a:pPr lvl="0"/>
            <a:r>
              <a:rPr lang="en-US" dirty="0" smtClean="0"/>
              <a:t>Third level</a:t>
            </a:r>
          </a:p>
          <a:p>
            <a:pPr lvl="0"/>
            <a:r>
              <a:rPr lang="en-US" dirty="0" smtClean="0"/>
              <a:t>Fourth level</a:t>
            </a:r>
          </a:p>
          <a:p>
            <a:pPr lvl="0"/>
            <a:r>
              <a:rPr lang="en-US" dirty="0" smtClean="0"/>
              <a:t>Fifth level</a:t>
            </a:r>
            <a:endParaRPr lang="en-US" dirty="0"/>
          </a:p>
        </p:txBody>
      </p:sp>
      <p:sp>
        <p:nvSpPr>
          <p:cNvPr id="5" name="Slide Number Placeholder 5"/>
          <p:cNvSpPr txBox="1">
            <a:spLocks/>
          </p:cNvSpPr>
          <p:nvPr userDrawn="1"/>
        </p:nvSpPr>
        <p:spPr>
          <a:xfrm>
            <a:off x="2" y="4793092"/>
            <a:ext cx="332627" cy="273844"/>
          </a:xfrm>
          <a:prstGeom prst="rect">
            <a:avLst/>
          </a:prstGeom>
        </p:spPr>
        <p:txBody>
          <a:bodyPr vert="horz" lIns="91440" tIns="45720" rIns="91440" bIns="45720" rtlCol="0" anchor="ctr"/>
          <a:lstStyle>
            <a:defPPr>
              <a:defRPr lang="en-US"/>
            </a:defPPr>
            <a:lvl1pPr marL="0" algn="l" defTabSz="457200" rtl="0" eaLnBrk="1" latinLnBrk="0" hangingPunct="1">
              <a:defRPr sz="600" kern="1200">
                <a:solidFill>
                  <a:schemeClr val="tx1">
                    <a:lumMod val="65000"/>
                    <a:lumOff val="35000"/>
                  </a:schemeClr>
                </a:solidFill>
                <a:latin typeface="DIN-Regular"/>
                <a:ea typeface="+mn-ea"/>
                <a:cs typeface="DIN-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56D524-9221-6241-84DD-166C4B9282E1}" type="slidenum">
              <a:rPr lang="en-US" smtClean="0"/>
              <a:pPr algn="ctr"/>
              <a:t>‹#›</a:t>
            </a:fld>
            <a:endParaRPr lang="en-US" dirty="0"/>
          </a:p>
        </p:txBody>
      </p:sp>
      <p:cxnSp>
        <p:nvCxnSpPr>
          <p:cNvPr id="6" name="Straight Connector 5"/>
          <p:cNvCxnSpPr/>
          <p:nvPr userDrawn="1"/>
        </p:nvCxnSpPr>
        <p:spPr>
          <a:xfrm>
            <a:off x="317496" y="976485"/>
            <a:ext cx="8480140" cy="0"/>
          </a:xfrm>
          <a:prstGeom prst="line">
            <a:avLst/>
          </a:prstGeom>
          <a:ln w="3175" cmpd="sng">
            <a:solidFill>
              <a:srgbClr val="1144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7863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168" y="205980"/>
            <a:ext cx="8229600" cy="5684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gradFill>
                  <a:gsLst>
                    <a:gs pos="0">
                      <a:schemeClr val="accent6"/>
                    </a:gs>
                    <a:gs pos="86000">
                      <a:schemeClr val="accent6"/>
                    </a:gs>
                  </a:gsLst>
                  <a:lin ang="5400000" scaled="0"/>
                </a:gradFill>
              </a:rPr>
              <a:t>Text goes here</a:t>
            </a:r>
          </a:p>
          <a:p>
            <a:pPr lvl="1"/>
            <a:r>
              <a:rPr lang="en-US" dirty="0" smtClean="0"/>
              <a:t>Supporting text here</a:t>
            </a:r>
          </a:p>
          <a:p>
            <a:pPr lvl="1"/>
            <a:r>
              <a:rPr lang="en-US" dirty="0" smtClean="0"/>
              <a:t>Size 20pt for the subtopics</a:t>
            </a:r>
          </a:p>
        </p:txBody>
      </p:sp>
      <p:sp>
        <p:nvSpPr>
          <p:cNvPr id="6" name="Slide Number Placeholder 5"/>
          <p:cNvSpPr>
            <a:spLocks noGrp="1"/>
          </p:cNvSpPr>
          <p:nvPr>
            <p:ph type="sldNum" sz="quarter" idx="4"/>
          </p:nvPr>
        </p:nvSpPr>
        <p:spPr>
          <a:xfrm>
            <a:off x="2" y="4793092"/>
            <a:ext cx="332627" cy="273844"/>
          </a:xfrm>
          <a:prstGeom prst="rect">
            <a:avLst/>
          </a:prstGeom>
        </p:spPr>
        <p:txBody>
          <a:bodyPr vert="horz" lIns="91440" tIns="45720" rIns="91440" bIns="45720" rtlCol="0" anchor="ctr"/>
          <a:lstStyle>
            <a:lvl1pPr algn="ctr">
              <a:defRPr sz="600">
                <a:solidFill>
                  <a:schemeClr val="tx1">
                    <a:lumMod val="65000"/>
                    <a:lumOff val="35000"/>
                  </a:schemeClr>
                </a:solidFill>
                <a:latin typeface="DIN-Regular"/>
                <a:cs typeface="DIN-Regular"/>
              </a:defRPr>
            </a:lvl1pPr>
          </a:lstStyle>
          <a:p>
            <a:fld id="{C156D524-9221-6241-84DD-166C4B9282E1}" type="slidenum">
              <a:rPr lang="en-US" smtClean="0"/>
              <a:pPr/>
              <a:t>‹#›</a:t>
            </a:fld>
            <a:endParaRPr lang="en-US" dirty="0"/>
          </a:p>
        </p:txBody>
      </p:sp>
      <p:pic>
        <p:nvPicPr>
          <p:cNvPr id="9" name="Picture 8" descr="Devry-Logo2.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696621" y="4856211"/>
            <a:ext cx="1301487" cy="168603"/>
          </a:xfrm>
          <a:prstGeom prst="rect">
            <a:avLst/>
          </a:prstGeom>
        </p:spPr>
      </p:pic>
      <p:cxnSp>
        <p:nvCxnSpPr>
          <p:cNvPr id="5" name="Straight Connector 4"/>
          <p:cNvCxnSpPr/>
          <p:nvPr userDrawn="1"/>
        </p:nvCxnSpPr>
        <p:spPr>
          <a:xfrm>
            <a:off x="317496" y="4952999"/>
            <a:ext cx="7285185" cy="0"/>
          </a:xfrm>
          <a:prstGeom prst="line">
            <a:avLst/>
          </a:prstGeom>
          <a:ln w="3175" cmpd="sng">
            <a:solidFill>
              <a:srgbClr val="11447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317496" y="4918364"/>
            <a:ext cx="7285185" cy="0"/>
          </a:xfrm>
          <a:prstGeom prst="line">
            <a:avLst/>
          </a:prstGeom>
          <a:ln w="3175" cmpd="sng">
            <a:solidFill>
              <a:srgbClr val="1144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037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 id="2147483659" r:id="rId5"/>
    <p:sldLayoutId id="2147483660" r:id="rId6"/>
  </p:sldLayoutIdLst>
  <p:hf hdr="0" ftr="0" dt="0"/>
  <p:txStyles>
    <p:titleStyle>
      <a:lvl1pPr algn="l" defTabSz="457200" rtl="0" eaLnBrk="1" latinLnBrk="0" hangingPunct="1">
        <a:lnSpc>
          <a:spcPct val="90000"/>
        </a:lnSpc>
        <a:spcBef>
          <a:spcPct val="0"/>
        </a:spcBef>
        <a:buNone/>
        <a:defRPr sz="2800" kern="1200">
          <a:solidFill>
            <a:schemeClr val="tx1">
              <a:lumMod val="65000"/>
              <a:lumOff val="35000"/>
            </a:schemeClr>
          </a:solidFill>
          <a:latin typeface="DIN-Regular"/>
          <a:ea typeface="+mj-ea"/>
          <a:cs typeface="DIN-Regular"/>
        </a:defRPr>
      </a:lvl1pPr>
    </p:titleStyle>
    <p:bodyStyle>
      <a:lvl1pPr marL="230188" indent="-230188" algn="l" defTabSz="457200" rtl="0" eaLnBrk="1" latinLnBrk="0" hangingPunct="1">
        <a:spcBef>
          <a:spcPct val="20000"/>
        </a:spcBef>
        <a:buFont typeface="Arial"/>
        <a:buChar char="•"/>
        <a:defRPr sz="1600" kern="1200">
          <a:solidFill>
            <a:srgbClr val="11447F"/>
          </a:solidFill>
          <a:latin typeface="DIN-Regular"/>
          <a:ea typeface="+mn-ea"/>
          <a:cs typeface="DIN-Regular"/>
        </a:defRPr>
      </a:lvl1pPr>
      <a:lvl2pPr marL="742950" indent="-285750" algn="l" defTabSz="457200" rtl="0" eaLnBrk="1" latinLnBrk="0" hangingPunct="1">
        <a:spcBef>
          <a:spcPct val="20000"/>
        </a:spcBef>
        <a:buFont typeface="Arial"/>
        <a:buChar char="–"/>
        <a:defRPr sz="1400" kern="1200">
          <a:solidFill>
            <a:schemeClr val="tx1"/>
          </a:solidFill>
          <a:latin typeface="DIN-Regular"/>
          <a:ea typeface="+mn-ea"/>
          <a:cs typeface="DIN-Regular"/>
        </a:defRPr>
      </a:lvl2pPr>
      <a:lvl3pPr marL="1143000" indent="-228600" algn="l" defTabSz="457200" rtl="0" eaLnBrk="1" latinLnBrk="0" hangingPunct="1">
        <a:spcBef>
          <a:spcPct val="20000"/>
        </a:spcBef>
        <a:buFont typeface="Arial"/>
        <a:buChar char="•"/>
        <a:defRPr sz="1200" kern="1200">
          <a:solidFill>
            <a:schemeClr val="tx1"/>
          </a:solidFill>
          <a:latin typeface="Segoe UI"/>
          <a:ea typeface="+mn-ea"/>
          <a:cs typeface="+mn-cs"/>
        </a:defRPr>
      </a:lvl3pPr>
      <a:lvl4pPr marL="1600200" indent="-228600" algn="l" defTabSz="457200" rtl="0" eaLnBrk="1" latinLnBrk="0" hangingPunct="1">
        <a:spcBef>
          <a:spcPct val="20000"/>
        </a:spcBef>
        <a:buFont typeface="Arial"/>
        <a:buChar char="–"/>
        <a:defRPr sz="1100" kern="1200">
          <a:solidFill>
            <a:schemeClr val="tx1"/>
          </a:solidFill>
          <a:latin typeface="Segoe UI"/>
          <a:ea typeface="+mn-ea"/>
          <a:cs typeface="+mn-cs"/>
        </a:defRPr>
      </a:lvl4pPr>
      <a:lvl5pPr marL="2057400" indent="-228600" algn="l" defTabSz="457200" rtl="0" eaLnBrk="1" latinLnBrk="0" hangingPunct="1">
        <a:spcBef>
          <a:spcPct val="20000"/>
        </a:spcBef>
        <a:buFont typeface="Arial"/>
        <a:buChar char="»"/>
        <a:defRPr sz="1100" kern="1200">
          <a:solidFill>
            <a:schemeClr val="tx1"/>
          </a:solidFill>
          <a:latin typeface="Segoe U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emf"/><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microsoft.com/office/2007/relationships/hdphoto" Target="../media/hdphoto3.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image" Target="../media/image50.png"/><Relationship Id="rId1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emf"/><Relationship Id="rId5"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jpe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5" Type="http://schemas.openxmlformats.org/officeDocument/2006/relationships/image" Target="../media/image13.emf"/><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emf"/><Relationship Id="rId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9144001" cy="5143500"/>
          </a:xfrm>
          <a:prstGeom prst="rect">
            <a:avLst/>
          </a:prstGeom>
          <a:solidFill>
            <a:srgbClr val="0D4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 name="Title 1"/>
          <p:cNvSpPr>
            <a:spLocks noGrp="1"/>
          </p:cNvSpPr>
          <p:nvPr>
            <p:ph type="ctrTitle"/>
          </p:nvPr>
        </p:nvSpPr>
        <p:spPr>
          <a:xfrm>
            <a:off x="685800" y="1959748"/>
            <a:ext cx="7772400" cy="1102519"/>
          </a:xfrm>
        </p:spPr>
        <p:txBody>
          <a:bodyPr>
            <a:normAutofit/>
          </a:bodyPr>
          <a:lstStyle/>
          <a:p>
            <a:r>
              <a:rPr lang="en-US" sz="2800" dirty="0" smtClean="0">
                <a:solidFill>
                  <a:schemeClr val="bg1"/>
                </a:solidFill>
              </a:rPr>
              <a:t>Hello from Cole </a:t>
            </a:r>
            <a:r>
              <a:rPr lang="en-US" sz="2400" dirty="0" smtClean="0">
                <a:solidFill>
                  <a:schemeClr val="bg1"/>
                </a:solidFill>
              </a:rPr>
              <a:t>&amp;</a:t>
            </a:r>
            <a:r>
              <a:rPr lang="en-US" sz="2800" dirty="0" smtClean="0">
                <a:solidFill>
                  <a:schemeClr val="bg1"/>
                </a:solidFill>
              </a:rPr>
              <a:t> </a:t>
            </a:r>
            <a:r>
              <a:rPr lang="en-US" sz="2800" dirty="0">
                <a:solidFill>
                  <a:schemeClr val="bg1"/>
                </a:solidFill>
              </a:rPr>
              <a:t>Weber</a:t>
            </a:r>
            <a:br>
              <a:rPr lang="en-US" sz="2800" dirty="0">
                <a:solidFill>
                  <a:schemeClr val="bg1"/>
                </a:solidFill>
              </a:rPr>
            </a:br>
            <a:r>
              <a:rPr lang="en-US" sz="1200" dirty="0" smtClean="0">
                <a:solidFill>
                  <a:schemeClr val="bg1"/>
                </a:solidFill>
              </a:rPr>
              <a:t>November 2014</a:t>
            </a:r>
            <a:endParaRPr lang="en-US" sz="2800" dirty="0">
              <a:solidFill>
                <a:schemeClr val="bg1"/>
              </a:solidFill>
            </a:endParaRPr>
          </a:p>
        </p:txBody>
      </p:sp>
      <p:cxnSp>
        <p:nvCxnSpPr>
          <p:cNvPr id="4" name="Straight Connector 3"/>
          <p:cNvCxnSpPr/>
          <p:nvPr/>
        </p:nvCxnSpPr>
        <p:spPr>
          <a:xfrm>
            <a:off x="6615596" y="3582052"/>
            <a:ext cx="0" cy="976988"/>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4101" y="3735408"/>
            <a:ext cx="1272528" cy="690382"/>
          </a:xfrm>
          <a:prstGeom prst="rect">
            <a:avLst/>
          </a:prstGeom>
        </p:spPr>
      </p:pic>
      <p:pic>
        <p:nvPicPr>
          <p:cNvPr id="6" name="Picture 5" descr="Devry-Logo-REV.png"/>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961764" y="3782020"/>
            <a:ext cx="1068098" cy="592969"/>
          </a:xfrm>
          <a:prstGeom prst="rect">
            <a:avLst/>
          </a:prstGeom>
        </p:spPr>
      </p:pic>
    </p:spTree>
    <p:extLst>
      <p:ext uri="{BB962C8B-B14F-4D97-AF65-F5344CB8AC3E}">
        <p14:creationId xmlns:p14="http://schemas.microsoft.com/office/powerpoint/2010/main" val="14037997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78787"/>
                </a:solidFill>
              </a:rPr>
              <a:t>Trident Seafoods</a:t>
            </a:r>
            <a:endParaRPr lang="en-US" dirty="0">
              <a:solidFill>
                <a:srgbClr val="878787"/>
              </a:solidFill>
            </a:endParaRPr>
          </a:p>
        </p:txBody>
      </p:sp>
      <p:sp>
        <p:nvSpPr>
          <p:cNvPr id="3" name="Content Placeholder 2"/>
          <p:cNvSpPr>
            <a:spLocks noGrp="1"/>
          </p:cNvSpPr>
          <p:nvPr>
            <p:ph idx="1"/>
          </p:nvPr>
        </p:nvSpPr>
        <p:spPr>
          <a:xfrm>
            <a:off x="457199" y="1200150"/>
            <a:ext cx="3676073" cy="2040951"/>
          </a:xfrm>
        </p:spPr>
        <p:txBody>
          <a:bodyPr>
            <a:noAutofit/>
          </a:bodyPr>
          <a:lstStyle/>
          <a:p>
            <a:pPr marL="0" indent="0">
              <a:buNone/>
            </a:pPr>
            <a:r>
              <a:rPr lang="en-US" sz="1800" dirty="0" smtClean="0"/>
              <a:t>Their CEO was very clear–</a:t>
            </a:r>
          </a:p>
          <a:p>
            <a:pPr marL="0" indent="0">
              <a:buNone/>
            </a:pPr>
            <a:r>
              <a:rPr lang="en-US" sz="1800" dirty="0" smtClean="0"/>
              <a:t>We’re a family company who operates with one goal:</a:t>
            </a:r>
          </a:p>
          <a:p>
            <a:pPr marL="0" indent="0">
              <a:buNone/>
            </a:pPr>
            <a:r>
              <a:rPr lang="en-US" sz="1800" b="1" i="1" dirty="0" smtClean="0"/>
              <a:t>Be the best from source to plate</a:t>
            </a:r>
            <a:endParaRPr lang="en-US" sz="1800" b="1" i="1" dirty="0"/>
          </a:p>
        </p:txBody>
      </p:sp>
      <p:sp>
        <p:nvSpPr>
          <p:cNvPr id="6" name="Oval 5"/>
          <p:cNvSpPr/>
          <p:nvPr/>
        </p:nvSpPr>
        <p:spPr>
          <a:xfrm>
            <a:off x="5485103" y="1402781"/>
            <a:ext cx="2939642" cy="2939640"/>
          </a:xfrm>
          <a:prstGeom prst="ellipse">
            <a:avLst/>
          </a:prstGeom>
          <a:solidFill>
            <a:srgbClr val="114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Content Placeholder 2"/>
          <p:cNvSpPr txBox="1">
            <a:spLocks/>
          </p:cNvSpPr>
          <p:nvPr/>
        </p:nvSpPr>
        <p:spPr>
          <a:xfrm>
            <a:off x="4671301" y="2701066"/>
            <a:ext cx="922482" cy="479712"/>
          </a:xfrm>
          <a:prstGeom prst="rect">
            <a:avLst/>
          </a:prstGeom>
        </p:spPr>
        <p:txBody>
          <a:bodyPr vert="horz" lIns="91440" tIns="45720" rIns="91440" bIns="45720" rtlCol="0">
            <a:normAutofit/>
          </a:bodyPr>
          <a:lstStyle>
            <a:lvl1pPr marL="230188" indent="-230188" algn="l" defTabSz="457200" rtl="0" eaLnBrk="1" latinLnBrk="0" hangingPunct="1">
              <a:spcBef>
                <a:spcPct val="20000"/>
              </a:spcBef>
              <a:buFont typeface="Arial"/>
              <a:buChar char="•"/>
              <a:defRPr sz="1600" kern="1200">
                <a:solidFill>
                  <a:srgbClr val="11447F"/>
                </a:solidFill>
                <a:latin typeface="DIN-Regular"/>
                <a:ea typeface="+mn-ea"/>
                <a:cs typeface="DIN-Regular"/>
              </a:defRPr>
            </a:lvl1pPr>
            <a:lvl2pPr marL="742950" indent="-285750" algn="l" defTabSz="457200" rtl="0" eaLnBrk="1" latinLnBrk="0" hangingPunct="1">
              <a:spcBef>
                <a:spcPct val="20000"/>
              </a:spcBef>
              <a:buFont typeface="Arial"/>
              <a:buChar char="–"/>
              <a:defRPr sz="1400" kern="1200">
                <a:solidFill>
                  <a:schemeClr val="tx1">
                    <a:lumMod val="65000"/>
                    <a:lumOff val="35000"/>
                  </a:schemeClr>
                </a:solidFill>
                <a:latin typeface="DIN-Regular"/>
                <a:ea typeface="+mn-ea"/>
                <a:cs typeface="DIN-Regular"/>
              </a:defRPr>
            </a:lvl2pPr>
            <a:lvl3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DIN-Regular"/>
                <a:ea typeface="+mn-ea"/>
                <a:cs typeface="+mn-cs"/>
              </a:defRPr>
            </a:lvl3pPr>
            <a:lvl4pPr marL="1600200" indent="-228600" algn="l" defTabSz="457200" rtl="0" eaLnBrk="1" latinLnBrk="0" hangingPunct="1">
              <a:spcBef>
                <a:spcPct val="20000"/>
              </a:spcBef>
              <a:buFont typeface="Arial"/>
              <a:buChar char="–"/>
              <a:defRPr sz="1100" kern="1200">
                <a:solidFill>
                  <a:schemeClr val="tx1">
                    <a:lumMod val="65000"/>
                    <a:lumOff val="35000"/>
                  </a:schemeClr>
                </a:solidFill>
                <a:latin typeface="DIN-Regular"/>
                <a:ea typeface="+mn-ea"/>
                <a:cs typeface="+mn-cs"/>
              </a:defRPr>
            </a:lvl4pPr>
            <a:lvl5pPr marL="2057400" indent="-228600" algn="l" defTabSz="457200" rtl="0" eaLnBrk="1" latinLnBrk="0" hangingPunct="1">
              <a:spcBef>
                <a:spcPct val="20000"/>
              </a:spcBef>
              <a:buFont typeface="Arial"/>
              <a:buChar char="»"/>
              <a:defRPr sz="1100" kern="1200">
                <a:solidFill>
                  <a:schemeClr val="tx1">
                    <a:lumMod val="65000"/>
                    <a:lumOff val="35000"/>
                  </a:schemeClr>
                </a:solidFill>
                <a:latin typeface="DIN-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t>but…</a:t>
            </a:r>
            <a:endParaRPr lang="en-US" sz="2000" i="1" dirty="0"/>
          </a:p>
        </p:txBody>
      </p:sp>
      <p:sp>
        <p:nvSpPr>
          <p:cNvPr id="11" name="Right Arrow 10"/>
          <p:cNvSpPr/>
          <p:nvPr/>
        </p:nvSpPr>
        <p:spPr>
          <a:xfrm rot="7196649">
            <a:off x="6575129" y="1760689"/>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3" name="Right Arrow 12"/>
          <p:cNvSpPr/>
          <p:nvPr/>
        </p:nvSpPr>
        <p:spPr>
          <a:xfrm rot="19636650">
            <a:off x="7142513" y="1716070"/>
            <a:ext cx="453044" cy="28178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4" name="Right Arrow 13"/>
          <p:cNvSpPr/>
          <p:nvPr/>
        </p:nvSpPr>
        <p:spPr>
          <a:xfrm rot="1155893">
            <a:off x="6061929" y="2099840"/>
            <a:ext cx="368442" cy="89458"/>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5" name="Right Arrow 14"/>
          <p:cNvSpPr/>
          <p:nvPr/>
        </p:nvSpPr>
        <p:spPr>
          <a:xfrm rot="13302957">
            <a:off x="7578751" y="3332692"/>
            <a:ext cx="368442" cy="132973"/>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6" name="Right Arrow 15"/>
          <p:cNvSpPr/>
          <p:nvPr/>
        </p:nvSpPr>
        <p:spPr>
          <a:xfrm rot="6468723">
            <a:off x="5680062" y="2663690"/>
            <a:ext cx="453044" cy="352997"/>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7" name="Right Arrow 16"/>
          <p:cNvSpPr/>
          <p:nvPr/>
        </p:nvSpPr>
        <p:spPr>
          <a:xfrm rot="17256668">
            <a:off x="6574131" y="3588403"/>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8" name="Right Arrow 17"/>
          <p:cNvSpPr/>
          <p:nvPr/>
        </p:nvSpPr>
        <p:spPr>
          <a:xfrm rot="20562259">
            <a:off x="7656893" y="2111504"/>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9" name="Right Arrow 18"/>
          <p:cNvSpPr/>
          <p:nvPr/>
        </p:nvSpPr>
        <p:spPr>
          <a:xfrm rot="3503087">
            <a:off x="6512662" y="2991502"/>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0" name="Right Arrow 19"/>
          <p:cNvSpPr/>
          <p:nvPr/>
        </p:nvSpPr>
        <p:spPr>
          <a:xfrm rot="3503087">
            <a:off x="7297182" y="3661155"/>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1" name="Right Arrow 20"/>
          <p:cNvSpPr/>
          <p:nvPr/>
        </p:nvSpPr>
        <p:spPr>
          <a:xfrm rot="13302957">
            <a:off x="5959694" y="3504909"/>
            <a:ext cx="368442" cy="132973"/>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2" name="Right Arrow 21"/>
          <p:cNvSpPr/>
          <p:nvPr/>
        </p:nvSpPr>
        <p:spPr>
          <a:xfrm rot="3503087">
            <a:off x="7842506" y="2889703"/>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3" name="Right Arrow 22"/>
          <p:cNvSpPr/>
          <p:nvPr/>
        </p:nvSpPr>
        <p:spPr>
          <a:xfrm rot="14301087">
            <a:off x="6966124" y="3086069"/>
            <a:ext cx="453044" cy="28178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4" name="Right Arrow 23"/>
          <p:cNvSpPr/>
          <p:nvPr/>
        </p:nvSpPr>
        <p:spPr>
          <a:xfrm rot="13302957">
            <a:off x="7184052" y="2287573"/>
            <a:ext cx="368442" cy="132973"/>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5" name="Right Arrow 24"/>
          <p:cNvSpPr/>
          <p:nvPr/>
        </p:nvSpPr>
        <p:spPr>
          <a:xfrm rot="1155893">
            <a:off x="6964434" y="4030501"/>
            <a:ext cx="211499" cy="10006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6" name="Right Arrow 25"/>
          <p:cNvSpPr/>
          <p:nvPr/>
        </p:nvSpPr>
        <p:spPr>
          <a:xfrm rot="1155893">
            <a:off x="5835403" y="2279664"/>
            <a:ext cx="211499" cy="10006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7" name="Right Arrow 26"/>
          <p:cNvSpPr/>
          <p:nvPr/>
        </p:nvSpPr>
        <p:spPr>
          <a:xfrm rot="1155893">
            <a:off x="6219920" y="1800528"/>
            <a:ext cx="211499" cy="10006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8" name="Right Arrow 27"/>
          <p:cNvSpPr/>
          <p:nvPr/>
        </p:nvSpPr>
        <p:spPr>
          <a:xfrm rot="17256668">
            <a:off x="6180723" y="2767581"/>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9" name="Right Arrow 28"/>
          <p:cNvSpPr/>
          <p:nvPr/>
        </p:nvSpPr>
        <p:spPr>
          <a:xfrm rot="17256668">
            <a:off x="7509277" y="2691562"/>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0" name="Right Arrow 29"/>
          <p:cNvSpPr/>
          <p:nvPr/>
        </p:nvSpPr>
        <p:spPr>
          <a:xfrm rot="3503087">
            <a:off x="6338798" y="2407936"/>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2" name="Right Arrow 31"/>
          <p:cNvSpPr/>
          <p:nvPr/>
        </p:nvSpPr>
        <p:spPr>
          <a:xfrm rot="1155893">
            <a:off x="6219919" y="3259049"/>
            <a:ext cx="211499" cy="10006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3" name="Right Arrow 32"/>
          <p:cNvSpPr/>
          <p:nvPr/>
        </p:nvSpPr>
        <p:spPr>
          <a:xfrm rot="13302957">
            <a:off x="7073453" y="2712055"/>
            <a:ext cx="197191" cy="115437"/>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4" name="Right Arrow 33"/>
          <p:cNvSpPr/>
          <p:nvPr/>
        </p:nvSpPr>
        <p:spPr>
          <a:xfrm rot="13302957">
            <a:off x="7928133" y="2462790"/>
            <a:ext cx="197191" cy="115437"/>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5" name="Right Arrow 34"/>
          <p:cNvSpPr/>
          <p:nvPr/>
        </p:nvSpPr>
        <p:spPr>
          <a:xfrm rot="17256668">
            <a:off x="6739942" y="2196086"/>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4" name="Slide Number Placeholder 3"/>
          <p:cNvSpPr>
            <a:spLocks noGrp="1"/>
          </p:cNvSpPr>
          <p:nvPr>
            <p:ph type="sldNum" sz="quarter" idx="4"/>
          </p:nvPr>
        </p:nvSpPr>
        <p:spPr/>
        <p:txBody>
          <a:bodyPr/>
          <a:lstStyle/>
          <a:p>
            <a:pPr algn="ctr"/>
            <a:fld id="{C156D524-9221-6241-84DD-166C4B9282E1}" type="slidenum">
              <a:rPr lang="en-US" smtClean="0"/>
              <a:pPr algn="ctr"/>
              <a:t>10</a:t>
            </a:fld>
            <a:endParaRPr lang="en-US" dirty="0"/>
          </a:p>
        </p:txBody>
      </p:sp>
    </p:spTree>
    <p:extLst>
      <p:ext uri="{BB962C8B-B14F-4D97-AF65-F5344CB8AC3E}">
        <p14:creationId xmlns:p14="http://schemas.microsoft.com/office/powerpoint/2010/main" val="23833177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p:cNvSpPr/>
          <p:nvPr/>
        </p:nvSpPr>
        <p:spPr>
          <a:xfrm>
            <a:off x="5485103" y="1402774"/>
            <a:ext cx="2939640" cy="2939640"/>
          </a:xfrm>
          <a:prstGeom prst="ellipse">
            <a:avLst/>
          </a:prstGeom>
          <a:solidFill>
            <a:srgbClr val="114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DIN-Regular"/>
              <a:cs typeface="DIN-Regular"/>
            </a:endParaRPr>
          </a:p>
        </p:txBody>
      </p:sp>
      <p:sp>
        <p:nvSpPr>
          <p:cNvPr id="47" name="Oval 46"/>
          <p:cNvSpPr/>
          <p:nvPr/>
        </p:nvSpPr>
        <p:spPr>
          <a:xfrm>
            <a:off x="5980947" y="1944067"/>
            <a:ext cx="1929205" cy="1929205"/>
          </a:xfrm>
          <a:prstGeom prst="ellipse">
            <a:avLst/>
          </a:prstGeom>
          <a:solidFill>
            <a:srgbClr val="7FC9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DIN-Regular"/>
              <a:cs typeface="DIN-Regular"/>
            </a:endParaRPr>
          </a:p>
        </p:txBody>
      </p:sp>
      <p:sp>
        <p:nvSpPr>
          <p:cNvPr id="48" name="Oval 47"/>
          <p:cNvSpPr/>
          <p:nvPr/>
        </p:nvSpPr>
        <p:spPr>
          <a:xfrm>
            <a:off x="6445538" y="2435741"/>
            <a:ext cx="979186" cy="979186"/>
          </a:xfrm>
          <a:prstGeom prst="ellipse">
            <a:avLst/>
          </a:prstGeom>
          <a:solidFill>
            <a:srgbClr val="E0F3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DIN-Regular"/>
              <a:cs typeface="DIN-Regular"/>
            </a:endParaRPr>
          </a:p>
        </p:txBody>
      </p:sp>
      <p:sp>
        <p:nvSpPr>
          <p:cNvPr id="49" name="Title 1"/>
          <p:cNvSpPr txBox="1">
            <a:spLocks/>
          </p:cNvSpPr>
          <p:nvPr/>
        </p:nvSpPr>
        <p:spPr>
          <a:xfrm>
            <a:off x="6577050" y="2756790"/>
            <a:ext cx="809139" cy="463322"/>
          </a:xfrm>
          <a:prstGeom prst="rect">
            <a:avLst/>
          </a:prstGeom>
        </p:spPr>
        <p:txBody>
          <a:bodyPr vert="horz" lIns="91440" tIns="45720" rIns="91440" bIns="45720" rtlCol="0" anchor="ctr">
            <a:normAutofit fontScale="25000" lnSpcReduction="20000"/>
          </a:bodyPr>
          <a:lstStyle>
            <a:lvl1pPr algn="l" defTabSz="457200" rtl="0" eaLnBrk="1" latinLnBrk="0" hangingPunct="1">
              <a:lnSpc>
                <a:spcPct val="90000"/>
              </a:lnSpc>
              <a:spcBef>
                <a:spcPct val="0"/>
              </a:spcBef>
              <a:buNone/>
              <a:defRPr sz="2800" kern="1200">
                <a:solidFill>
                  <a:schemeClr val="tx1">
                    <a:lumMod val="65000"/>
                    <a:lumOff val="35000"/>
                  </a:schemeClr>
                </a:solidFill>
                <a:latin typeface="DIN-Regular"/>
                <a:ea typeface="+mj-ea"/>
                <a:cs typeface="DIN-Regular"/>
              </a:defRPr>
            </a:lvl1pPr>
          </a:lstStyle>
          <a:p>
            <a:r>
              <a:rPr lang="en-US" b="1" dirty="0" smtClean="0">
                <a:solidFill>
                  <a:srgbClr val="45ADD3"/>
                </a:solidFill>
              </a:rPr>
              <a:t/>
            </a:r>
            <a:br>
              <a:rPr lang="en-US" b="1" dirty="0" smtClean="0">
                <a:solidFill>
                  <a:srgbClr val="45ADD3"/>
                </a:solidFill>
              </a:rPr>
            </a:br>
            <a:r>
              <a:rPr lang="en-US" sz="8000" b="1" dirty="0" smtClean="0">
                <a:solidFill>
                  <a:srgbClr val="11447F"/>
                </a:solidFill>
              </a:rPr>
              <a:t>WHY</a:t>
            </a:r>
            <a:r>
              <a:rPr lang="en-US" b="1" dirty="0" smtClean="0">
                <a:solidFill>
                  <a:srgbClr val="45ADD3"/>
                </a:solidFill>
              </a:rPr>
              <a:t/>
            </a:r>
            <a:br>
              <a:rPr lang="en-US" b="1" dirty="0" smtClean="0">
                <a:solidFill>
                  <a:srgbClr val="45ADD3"/>
                </a:solidFill>
              </a:rPr>
            </a:br>
            <a:endParaRPr lang="en-US" b="1" dirty="0">
              <a:solidFill>
                <a:srgbClr val="45ADD3"/>
              </a:solidFill>
            </a:endParaRPr>
          </a:p>
        </p:txBody>
      </p:sp>
      <p:sp>
        <p:nvSpPr>
          <p:cNvPr id="2" name="Title 1"/>
          <p:cNvSpPr>
            <a:spLocks noGrp="1"/>
          </p:cNvSpPr>
          <p:nvPr>
            <p:ph type="title"/>
          </p:nvPr>
        </p:nvSpPr>
        <p:spPr/>
        <p:txBody>
          <a:bodyPr>
            <a:normAutofit/>
          </a:bodyPr>
          <a:lstStyle/>
          <a:p>
            <a:r>
              <a:rPr lang="en-US" dirty="0" smtClean="0">
                <a:solidFill>
                  <a:srgbClr val="878787"/>
                </a:solidFill>
              </a:rPr>
              <a:t>Our job was to bring clarity and </a:t>
            </a:r>
            <a:br>
              <a:rPr lang="en-US" dirty="0" smtClean="0">
                <a:solidFill>
                  <a:srgbClr val="878787"/>
                </a:solidFill>
              </a:rPr>
            </a:br>
            <a:r>
              <a:rPr lang="en-US" dirty="0" smtClean="0">
                <a:solidFill>
                  <a:srgbClr val="878787"/>
                </a:solidFill>
              </a:rPr>
              <a:t>dimension to their business strategy</a:t>
            </a:r>
            <a:endParaRPr lang="en-US" dirty="0">
              <a:solidFill>
                <a:srgbClr val="878787"/>
              </a:solidFill>
            </a:endParaRPr>
          </a:p>
        </p:txBody>
      </p:sp>
      <p:sp>
        <p:nvSpPr>
          <p:cNvPr id="12" name="Content Placeholder 11"/>
          <p:cNvSpPr>
            <a:spLocks noGrp="1"/>
          </p:cNvSpPr>
          <p:nvPr>
            <p:ph idx="1"/>
          </p:nvPr>
        </p:nvSpPr>
        <p:spPr/>
        <p:txBody>
          <a:bodyPr>
            <a:normAutofit/>
          </a:bodyPr>
          <a:lstStyle/>
          <a:p>
            <a:pPr marL="0" indent="0">
              <a:buNone/>
            </a:pPr>
            <a:r>
              <a:rPr lang="en-US" sz="1800" i="1" dirty="0"/>
              <a:t>“People don’t buy what you make, they buy why you do </a:t>
            </a:r>
            <a:r>
              <a:rPr lang="en-US" sz="1800" i="1" dirty="0" smtClean="0"/>
              <a:t>it.”  </a:t>
            </a:r>
            <a:r>
              <a:rPr lang="en-US" sz="1800" dirty="0" smtClean="0"/>
              <a:t>- Simon Sinek</a:t>
            </a:r>
          </a:p>
          <a:p>
            <a:pPr marL="0" indent="0">
              <a:buNone/>
            </a:pPr>
            <a:endParaRPr lang="en-US" dirty="0"/>
          </a:p>
          <a:p>
            <a:r>
              <a:rPr lang="en-US" dirty="0"/>
              <a:t>We naturally communicate from the outside in, from the clearest to the fuzziest</a:t>
            </a:r>
          </a:p>
          <a:p>
            <a:r>
              <a:rPr lang="en-US" dirty="0" smtClean="0"/>
              <a:t>Facts </a:t>
            </a:r>
            <a:r>
              <a:rPr lang="en-US" dirty="0"/>
              <a:t>and figures make rational sense, but don’t inspire action</a:t>
            </a:r>
          </a:p>
          <a:p>
            <a:r>
              <a:rPr lang="en-US" dirty="0" smtClean="0"/>
              <a:t>Iconic </a:t>
            </a:r>
            <a:r>
              <a:rPr lang="en-US" dirty="0"/>
              <a:t>brands, leaders that inspire action, communicate from the inside </a:t>
            </a:r>
            <a:r>
              <a:rPr lang="en-US" dirty="0" smtClean="0"/>
              <a:t>out</a:t>
            </a:r>
            <a:endParaRPr lang="en-US" dirty="0"/>
          </a:p>
          <a:p>
            <a:r>
              <a:rPr lang="en-US" dirty="0" smtClean="0"/>
              <a:t>A </a:t>
            </a:r>
            <a:r>
              <a:rPr lang="en-US" dirty="0"/>
              <a:t>simple and honest frame work for Trident that starts with </a:t>
            </a:r>
            <a:r>
              <a:rPr lang="en-US" dirty="0" smtClean="0"/>
              <a:t>why</a:t>
            </a:r>
            <a:endParaRPr lang="en-US" dirty="0"/>
          </a:p>
          <a:p>
            <a:endParaRPr lang="en-US" dirty="0"/>
          </a:p>
        </p:txBody>
      </p:sp>
      <p:sp>
        <p:nvSpPr>
          <p:cNvPr id="42" name="Title 1"/>
          <p:cNvSpPr txBox="1">
            <a:spLocks/>
          </p:cNvSpPr>
          <p:nvPr/>
        </p:nvSpPr>
        <p:spPr>
          <a:xfrm>
            <a:off x="5963628" y="3809963"/>
            <a:ext cx="2013296" cy="5259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FFFF"/>
                </a:solidFill>
                <a:latin typeface="DIN-Regular"/>
                <a:ea typeface="+mn-ea"/>
                <a:cs typeface="DIN-Regular"/>
              </a:rPr>
              <a:t/>
            </a:r>
            <a:br>
              <a:rPr lang="en-US" sz="2400" b="1" dirty="0" smtClean="0">
                <a:solidFill>
                  <a:srgbClr val="FFFFFF"/>
                </a:solidFill>
                <a:latin typeface="DIN-Regular"/>
                <a:ea typeface="+mn-ea"/>
                <a:cs typeface="DIN-Regular"/>
              </a:rPr>
            </a:br>
            <a:r>
              <a:rPr lang="en-US" sz="2000" b="1" dirty="0" smtClean="0">
                <a:solidFill>
                  <a:srgbClr val="FFFFFF"/>
                </a:solidFill>
                <a:latin typeface="DIN-Regular"/>
                <a:ea typeface="+mn-ea"/>
                <a:cs typeface="DIN-Regular"/>
              </a:rPr>
              <a:t>HOW</a:t>
            </a:r>
            <a:r>
              <a:rPr lang="en-US" sz="2000" b="1" dirty="0" smtClean="0">
                <a:solidFill>
                  <a:srgbClr val="FFFFFF"/>
                </a:solidFill>
                <a:latin typeface="DIN-Regular"/>
                <a:cs typeface="DIN-Regular"/>
              </a:rPr>
              <a:t/>
            </a:r>
            <a:br>
              <a:rPr lang="en-US" sz="2000" b="1" dirty="0" smtClean="0">
                <a:solidFill>
                  <a:srgbClr val="FFFFFF"/>
                </a:solidFill>
                <a:latin typeface="DIN-Regular"/>
                <a:cs typeface="DIN-Regular"/>
              </a:rPr>
            </a:br>
            <a:endParaRPr lang="en-US" sz="2000" b="1" dirty="0">
              <a:solidFill>
                <a:srgbClr val="FFFFFF"/>
              </a:solidFill>
              <a:latin typeface="DIN-Regular"/>
              <a:ea typeface="+mn-ea"/>
              <a:cs typeface="DIN-Regular"/>
            </a:endParaRPr>
          </a:p>
        </p:txBody>
      </p:sp>
      <p:sp>
        <p:nvSpPr>
          <p:cNvPr id="43" name="Title 1"/>
          <p:cNvSpPr txBox="1">
            <a:spLocks/>
          </p:cNvSpPr>
          <p:nvPr/>
        </p:nvSpPr>
        <p:spPr>
          <a:xfrm>
            <a:off x="5980948" y="3209014"/>
            <a:ext cx="1929204" cy="7664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latin typeface="DIN-Regular"/>
                <a:ea typeface="+mn-ea"/>
                <a:cs typeface="DIN-Regular"/>
              </a:rPr>
              <a:t/>
            </a:r>
            <a:br>
              <a:rPr lang="en-US" sz="2400" b="1" dirty="0" smtClean="0">
                <a:solidFill>
                  <a:schemeClr val="bg1"/>
                </a:solidFill>
                <a:latin typeface="DIN-Regular"/>
                <a:ea typeface="+mn-ea"/>
                <a:cs typeface="DIN-Regular"/>
              </a:rPr>
            </a:br>
            <a:r>
              <a:rPr lang="en-US" sz="2000" b="1" dirty="0" smtClean="0">
                <a:solidFill>
                  <a:schemeClr val="bg1"/>
                </a:solidFill>
                <a:latin typeface="DIN-Regular"/>
                <a:ea typeface="+mn-ea"/>
                <a:cs typeface="DIN-Regular"/>
              </a:rPr>
              <a:t>WHAT</a:t>
            </a:r>
            <a:r>
              <a:rPr lang="en-US" sz="2400" b="1" dirty="0" smtClean="0">
                <a:solidFill>
                  <a:schemeClr val="bg1"/>
                </a:solidFill>
                <a:latin typeface="DIN-Regular"/>
                <a:cs typeface="DIN-Regular"/>
              </a:rPr>
              <a:t/>
            </a:r>
            <a:br>
              <a:rPr lang="en-US" sz="2400" b="1" dirty="0" smtClean="0">
                <a:solidFill>
                  <a:schemeClr val="bg1"/>
                </a:solidFill>
                <a:latin typeface="DIN-Regular"/>
                <a:cs typeface="DIN-Regular"/>
              </a:rPr>
            </a:br>
            <a:endParaRPr lang="en-US" sz="2400" b="1" dirty="0">
              <a:solidFill>
                <a:schemeClr val="bg1"/>
              </a:solidFill>
              <a:latin typeface="DIN-Regular"/>
              <a:ea typeface="+mn-ea"/>
              <a:cs typeface="DIN-Regular"/>
            </a:endParaRPr>
          </a:p>
        </p:txBody>
      </p:sp>
      <p:cxnSp>
        <p:nvCxnSpPr>
          <p:cNvPr id="44" name="Straight Arrow Connector 43"/>
          <p:cNvCxnSpPr/>
          <p:nvPr/>
        </p:nvCxnSpPr>
        <p:spPr>
          <a:xfrm>
            <a:off x="7363097" y="3179701"/>
            <a:ext cx="712917" cy="612943"/>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23309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dirty="0"/>
          </a:p>
        </p:txBody>
      </p:sp>
      <p:pic>
        <p:nvPicPr>
          <p:cNvPr id="7" name="Picture 6" descr="Corey-Arnold-FWEU-23,larg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736" y="0"/>
            <a:ext cx="9170736" cy="5183604"/>
          </a:xfrm>
          <a:prstGeom prst="rect">
            <a:avLst/>
          </a:prstGeom>
        </p:spPr>
      </p:pic>
      <p:sp>
        <p:nvSpPr>
          <p:cNvPr id="11" name="Rectangle 10"/>
          <p:cNvSpPr/>
          <p:nvPr/>
        </p:nvSpPr>
        <p:spPr>
          <a:xfrm>
            <a:off x="514093" y="494164"/>
            <a:ext cx="7767053" cy="4193455"/>
          </a:xfrm>
          <a:prstGeom prst="rect">
            <a:avLst/>
          </a:prstGeom>
        </p:spPr>
        <p:txBody>
          <a:bodyPr wrap="square">
            <a:spAutoFit/>
          </a:bodyPr>
          <a:lstStyle/>
          <a:p>
            <a:pPr algn="ctr"/>
            <a:r>
              <a:rPr lang="en-US" sz="3200" b="1" dirty="0">
                <a:solidFill>
                  <a:schemeClr val="bg1"/>
                </a:solidFill>
                <a:latin typeface="DIN-Regular"/>
                <a:cs typeface="DIN-Regular"/>
              </a:rPr>
              <a:t>WHY</a:t>
            </a:r>
          </a:p>
          <a:p>
            <a:pPr algn="ctr"/>
            <a:r>
              <a:rPr lang="en-US" sz="3200" dirty="0" smtClean="0">
                <a:solidFill>
                  <a:schemeClr val="bg1"/>
                </a:solidFill>
                <a:latin typeface="DIN-Regular"/>
                <a:cs typeface="DIN-Regular"/>
              </a:rPr>
              <a:t>We believe fish is the food of our future</a:t>
            </a:r>
          </a:p>
          <a:p>
            <a:pPr algn="ctr"/>
            <a:endParaRPr lang="en-US" sz="3200" b="1" dirty="0">
              <a:solidFill>
                <a:schemeClr val="bg1"/>
              </a:solidFill>
              <a:latin typeface="DIN-Regular"/>
              <a:cs typeface="DIN-Regular"/>
            </a:endParaRPr>
          </a:p>
          <a:p>
            <a:pPr algn="ctr"/>
            <a:r>
              <a:rPr lang="en-US" sz="3200" b="1" dirty="0" smtClean="0">
                <a:solidFill>
                  <a:schemeClr val="bg1"/>
                </a:solidFill>
                <a:latin typeface="DIN-Regular"/>
                <a:cs typeface="DIN-Regular"/>
              </a:rPr>
              <a:t>HOW</a:t>
            </a:r>
          </a:p>
          <a:p>
            <a:pPr algn="ctr"/>
            <a:r>
              <a:rPr lang="en-US" sz="3200" dirty="0" smtClean="0">
                <a:solidFill>
                  <a:schemeClr val="bg1"/>
                </a:solidFill>
                <a:latin typeface="DIN-Regular"/>
                <a:cs typeface="DIN-Regular"/>
              </a:rPr>
              <a:t>We act as protectors of the source</a:t>
            </a:r>
          </a:p>
          <a:p>
            <a:pPr algn="ctr"/>
            <a:endParaRPr lang="en-US" sz="3200" b="1" dirty="0">
              <a:solidFill>
                <a:schemeClr val="bg1"/>
              </a:solidFill>
              <a:latin typeface="DIN-Regular"/>
              <a:cs typeface="DIN-Regular"/>
            </a:endParaRPr>
          </a:p>
          <a:p>
            <a:pPr algn="ctr"/>
            <a:r>
              <a:rPr lang="en-US" sz="3200" b="1" dirty="0" smtClean="0">
                <a:solidFill>
                  <a:schemeClr val="bg1"/>
                </a:solidFill>
                <a:latin typeface="DIN-Regular"/>
                <a:cs typeface="DIN-Regular"/>
              </a:rPr>
              <a:t>WHAT</a:t>
            </a:r>
          </a:p>
          <a:p>
            <a:pPr algn="ctr"/>
            <a:r>
              <a:rPr lang="en-US" sz="3200" dirty="0" smtClean="0">
                <a:solidFill>
                  <a:schemeClr val="bg1"/>
                </a:solidFill>
                <a:latin typeface="DIN-Regular"/>
                <a:cs typeface="DIN-Regular"/>
              </a:rPr>
              <a:t>We are a committed family of fishermen</a:t>
            </a:r>
            <a:endParaRPr lang="en-US" sz="2400" b="1" dirty="0" smtClean="0">
              <a:solidFill>
                <a:schemeClr val="bg1"/>
              </a:solidFill>
              <a:latin typeface="DIN-Regular"/>
              <a:cs typeface="DIN-Regular"/>
            </a:endParaRPr>
          </a:p>
          <a:p>
            <a:endParaRPr lang="en-US" sz="1100" b="1" dirty="0" smtClean="0">
              <a:solidFill>
                <a:schemeClr val="bg1"/>
              </a:solidFill>
              <a:latin typeface="DIN-Regular"/>
              <a:cs typeface="DIN-Regular"/>
            </a:endParaRPr>
          </a:p>
        </p:txBody>
      </p:sp>
      <p:sp>
        <p:nvSpPr>
          <p:cNvPr id="2" name="Slide Number Placeholder 1"/>
          <p:cNvSpPr>
            <a:spLocks noGrp="1"/>
          </p:cNvSpPr>
          <p:nvPr>
            <p:ph type="sldNum" sz="quarter" idx="4"/>
          </p:nvPr>
        </p:nvSpPr>
        <p:spPr/>
        <p:txBody>
          <a:bodyPr/>
          <a:lstStyle/>
          <a:p>
            <a:pPr algn="ctr"/>
            <a:fld id="{C156D524-9221-6241-84DD-166C4B9282E1}" type="slidenum">
              <a:rPr lang="en-US" smtClean="0"/>
              <a:pPr algn="ctr"/>
              <a:t>12</a:t>
            </a:fld>
            <a:endParaRPr lang="en-US" dirty="0"/>
          </a:p>
        </p:txBody>
      </p:sp>
    </p:spTree>
    <p:extLst>
      <p:ext uri="{BB962C8B-B14F-4D97-AF65-F5344CB8AC3E}">
        <p14:creationId xmlns:p14="http://schemas.microsoft.com/office/powerpoint/2010/main" val="27248097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81600"/>
          </a:xfrm>
          <a:prstGeom prst="rect">
            <a:avLst/>
          </a:prstGeom>
        </p:spPr>
      </p:pic>
      <p:sp>
        <p:nvSpPr>
          <p:cNvPr id="8" name="Rectangle 7"/>
          <p:cNvSpPr/>
          <p:nvPr/>
        </p:nvSpPr>
        <p:spPr>
          <a:xfrm>
            <a:off x="1259840" y="751714"/>
            <a:ext cx="6604000" cy="3606926"/>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3" name="Subtitle 33"/>
          <p:cNvSpPr txBox="1">
            <a:spLocks/>
          </p:cNvSpPr>
          <p:nvPr/>
        </p:nvSpPr>
        <p:spPr>
          <a:xfrm>
            <a:off x="1359272" y="792782"/>
            <a:ext cx="6709354" cy="434595"/>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11447F"/>
                </a:solidFill>
                <a:latin typeface="DIN-Bold"/>
                <a:cs typeface="DIN-Bold"/>
              </a:rPr>
              <a:t>MESSAGING ARCHITECTURE</a:t>
            </a:r>
          </a:p>
        </p:txBody>
      </p:sp>
      <p:sp>
        <p:nvSpPr>
          <p:cNvPr id="14" name="Rectangle 13"/>
          <p:cNvSpPr/>
          <p:nvPr/>
        </p:nvSpPr>
        <p:spPr>
          <a:xfrm>
            <a:off x="1366604" y="1134883"/>
            <a:ext cx="6386344" cy="415498"/>
          </a:xfrm>
          <a:prstGeom prst="rect">
            <a:avLst/>
          </a:prstGeom>
        </p:spPr>
        <p:txBody>
          <a:bodyPr wrap="square">
            <a:spAutoFit/>
          </a:bodyPr>
          <a:lstStyle/>
          <a:p>
            <a:r>
              <a:rPr lang="en-US" sz="1050" dirty="0" smtClean="0">
                <a:solidFill>
                  <a:srgbClr val="11447F"/>
                </a:solidFill>
                <a:latin typeface="Helvetica Light"/>
                <a:cs typeface="Helvetica Light"/>
              </a:rPr>
              <a:t>RELEVANCE TO DIFFERENT AUDIENCES IS ACHIEVED BY FOCUSING ON KEY THEMES AND SHIFTING EMPHASIS OF </a:t>
            </a:r>
            <a:r>
              <a:rPr lang="en-US" sz="1050" b="1" dirty="0" smtClean="0">
                <a:solidFill>
                  <a:srgbClr val="11447F"/>
                </a:solidFill>
                <a:latin typeface="Helvetica"/>
                <a:cs typeface="Helvetica"/>
              </a:rPr>
              <a:t>WHY, HOW, WHAT.  </a:t>
            </a:r>
            <a:r>
              <a:rPr lang="en-US" sz="1050" dirty="0" smtClean="0">
                <a:solidFill>
                  <a:srgbClr val="11447F"/>
                </a:solidFill>
                <a:latin typeface="Helvetica Light"/>
                <a:cs typeface="Helvetica Light"/>
              </a:rPr>
              <a:t>FOR EXAMPLE…</a:t>
            </a:r>
          </a:p>
        </p:txBody>
      </p:sp>
      <p:graphicFrame>
        <p:nvGraphicFramePr>
          <p:cNvPr id="15" name="Table 14"/>
          <p:cNvGraphicFramePr>
            <a:graphicFrameLocks noGrp="1"/>
          </p:cNvGraphicFramePr>
          <p:nvPr>
            <p:extLst>
              <p:ext uri="{D42A27DB-BD31-4B8C-83A1-F6EECF244321}">
                <p14:modId xmlns:p14="http://schemas.microsoft.com/office/powerpoint/2010/main" val="1652456273"/>
              </p:ext>
            </p:extLst>
          </p:nvPr>
        </p:nvGraphicFramePr>
        <p:xfrm>
          <a:off x="1442804" y="1625311"/>
          <a:ext cx="6244624" cy="2575848"/>
        </p:xfrm>
        <a:graphic>
          <a:graphicData uri="http://schemas.openxmlformats.org/drawingml/2006/table">
            <a:tbl>
              <a:tblPr firstRow="1" bandRow="1">
                <a:tableStyleId>{5C22544A-7EE6-4342-B048-85BDC9FD1C3A}</a:tableStyleId>
              </a:tblPr>
              <a:tblGrid>
                <a:gridCol w="2132500"/>
                <a:gridCol w="2163870"/>
                <a:gridCol w="1948254"/>
              </a:tblGrid>
              <a:tr h="366049">
                <a:tc>
                  <a:txBody>
                    <a:bodyPr/>
                    <a:lstStyle/>
                    <a:p>
                      <a:r>
                        <a:rPr lang="en-US" sz="1400" dirty="0" smtClean="0">
                          <a:solidFill>
                            <a:srgbClr val="000000"/>
                          </a:solidFill>
                          <a:latin typeface="DIN-Regular"/>
                          <a:cs typeface="DIN-Regular"/>
                        </a:rPr>
                        <a:t>CONSUMERS</a:t>
                      </a:r>
                      <a:endParaRPr lang="en-US" sz="1400" dirty="0">
                        <a:solidFill>
                          <a:srgbClr val="000000"/>
                        </a:solidFill>
                        <a:latin typeface="DIN-Regular"/>
                        <a:cs typeface="DIN-Regular"/>
                      </a:endParaRPr>
                    </a:p>
                  </a:txBody>
                  <a:tcPr marL="69865" marR="69865" marT="34932" marB="349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0000"/>
                        </a:solidFill>
                        <a:latin typeface="DIN-Regular"/>
                        <a:cs typeface="DIN-Regular"/>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DIN-Regular"/>
                          <a:cs typeface="DIN-Regular"/>
                        </a:rPr>
                        <a:t>CUSTOMERS</a:t>
                      </a:r>
                    </a:p>
                    <a:p>
                      <a:endParaRPr lang="en-US" sz="1400" b="0" i="0" dirty="0">
                        <a:solidFill>
                          <a:srgbClr val="000000"/>
                        </a:solidFill>
                        <a:latin typeface="DIN-Regular"/>
                        <a:cs typeface="DIN-Regular"/>
                      </a:endParaRPr>
                    </a:p>
                  </a:txBody>
                  <a:tcPr marL="69865" marR="69865" marT="34932" marB="349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FFFF"/>
                    </a:solidFill>
                  </a:tcPr>
                </a:tc>
                <a:tc>
                  <a:txBody>
                    <a:bodyPr/>
                    <a:lstStyle/>
                    <a:p>
                      <a:r>
                        <a:rPr lang="en-US" sz="1400" dirty="0" smtClean="0">
                          <a:solidFill>
                            <a:srgbClr val="000000"/>
                          </a:solidFill>
                          <a:latin typeface="DIN-Regular"/>
                          <a:cs typeface="DIN-Regular"/>
                        </a:rPr>
                        <a:t>FISHERMEN</a:t>
                      </a:r>
                      <a:endParaRPr lang="en-US" sz="1400" dirty="0">
                        <a:solidFill>
                          <a:srgbClr val="000000"/>
                        </a:solidFill>
                        <a:latin typeface="DIN-Regular"/>
                        <a:cs typeface="DIN-Regular"/>
                      </a:endParaRPr>
                    </a:p>
                  </a:txBody>
                  <a:tcPr marL="69865" marR="69865" marT="34932" marB="349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FFFF"/>
                    </a:solidFill>
                  </a:tcPr>
                </a:tc>
              </a:tr>
              <a:tr h="509545">
                <a:tc>
                  <a:txBody>
                    <a:bodyPr/>
                    <a:lstStyle/>
                    <a:p>
                      <a:r>
                        <a:rPr lang="en-US" sz="1100" b="1" dirty="0" smtClean="0">
                          <a:solidFill>
                            <a:schemeClr val="bg1"/>
                          </a:solidFill>
                          <a:latin typeface="Helvetica"/>
                          <a:cs typeface="Helvetica"/>
                        </a:rPr>
                        <a:t>WHY</a:t>
                      </a:r>
                      <a:r>
                        <a:rPr lang="en-US" sz="700" b="1" baseline="0" dirty="0" smtClean="0">
                          <a:solidFill>
                            <a:schemeClr val="bg1"/>
                          </a:solidFill>
                          <a:latin typeface="Helvetica"/>
                          <a:cs typeface="Helvetica"/>
                        </a:rPr>
                        <a:t>:  </a:t>
                      </a:r>
                      <a:r>
                        <a:rPr lang="en-US" sz="700" b="0" i="0" baseline="0" dirty="0" smtClean="0">
                          <a:solidFill>
                            <a:schemeClr val="bg1"/>
                          </a:solidFill>
                          <a:latin typeface="Helvetica Light"/>
                          <a:cs typeface="Helvetica Light"/>
                        </a:rPr>
                        <a:t>As the Champions of Fish, we believe fish is food for our future.</a:t>
                      </a:r>
                      <a:endParaRPr lang="en-US" sz="700" b="0" i="0" dirty="0">
                        <a:solidFill>
                          <a:schemeClr val="bg1"/>
                        </a:solidFill>
                        <a:latin typeface="Helvetica Light"/>
                        <a:cs typeface="Helvetica Light"/>
                      </a:endParaRP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Helvetica"/>
                          <a:cs typeface="Helvetica"/>
                        </a:rPr>
                        <a:t>WHY</a:t>
                      </a:r>
                      <a:r>
                        <a:rPr lang="en-US" sz="700" b="1" dirty="0" smtClean="0">
                          <a:solidFill>
                            <a:schemeClr val="bg1"/>
                          </a:solidFill>
                          <a:latin typeface="Helvetica"/>
                          <a:cs typeface="Helvetica"/>
                        </a:rPr>
                        <a:t>: </a:t>
                      </a:r>
                      <a:r>
                        <a:rPr lang="en-US" sz="700" b="0" i="0" dirty="0" smtClean="0">
                          <a:solidFill>
                            <a:schemeClr val="bg1"/>
                          </a:solidFill>
                          <a:latin typeface="Helvetica Light"/>
                          <a:cs typeface="Helvetica Light"/>
                        </a:rPr>
                        <a:t>We</a:t>
                      </a:r>
                      <a:r>
                        <a:rPr lang="en-US" sz="700" b="0" i="0" baseline="0" dirty="0" smtClean="0">
                          <a:solidFill>
                            <a:schemeClr val="bg1"/>
                          </a:solidFill>
                          <a:latin typeface="Helvetica Light"/>
                          <a:cs typeface="Helvetica Light"/>
                        </a:rPr>
                        <a:t> are category leaders, publicly championing fish to drive demand for consumers.</a:t>
                      </a: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Helvetica"/>
                          <a:cs typeface="Helvetica"/>
                        </a:rPr>
                        <a:t>WHY</a:t>
                      </a:r>
                      <a:r>
                        <a:rPr lang="en-US" sz="700" b="1" dirty="0" smtClean="0">
                          <a:solidFill>
                            <a:schemeClr val="bg1"/>
                          </a:solidFill>
                          <a:latin typeface="Helvetica"/>
                          <a:cs typeface="Helvetica"/>
                        </a:rPr>
                        <a:t>: </a:t>
                      </a:r>
                      <a:r>
                        <a:rPr lang="en-US" sz="700" b="0" i="0" dirty="0" smtClean="0">
                          <a:solidFill>
                            <a:schemeClr val="bg1"/>
                          </a:solidFill>
                          <a:latin typeface="Helvetica Light"/>
                          <a:cs typeface="Helvetica Light"/>
                        </a:rPr>
                        <a:t>As Champions of</a:t>
                      </a:r>
                      <a:r>
                        <a:rPr lang="en-US" sz="700" b="0" i="0" baseline="0" dirty="0" smtClean="0">
                          <a:solidFill>
                            <a:schemeClr val="bg1"/>
                          </a:solidFill>
                          <a:latin typeface="Helvetica Light"/>
                          <a:cs typeface="Helvetica Light"/>
                        </a:rPr>
                        <a:t> Fish, we are fighting to preserve your livelihood.</a:t>
                      </a: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40000"/>
                        <a:lumOff val="60000"/>
                      </a:schemeClr>
                    </a:solidFill>
                  </a:tcPr>
                </a:tc>
              </a:tr>
              <a:tr h="670493">
                <a:tc>
                  <a:txBody>
                    <a:bodyPr/>
                    <a:lstStyle/>
                    <a:p>
                      <a:r>
                        <a:rPr lang="en-US" sz="1100" b="1" dirty="0" smtClean="0">
                          <a:solidFill>
                            <a:schemeClr val="bg1"/>
                          </a:solidFill>
                          <a:latin typeface="Helvetica"/>
                          <a:cs typeface="Helvetica"/>
                        </a:rPr>
                        <a:t>HOW</a:t>
                      </a:r>
                      <a:r>
                        <a:rPr lang="en-US" sz="700" b="1" dirty="0" smtClean="0">
                          <a:solidFill>
                            <a:schemeClr val="bg1"/>
                          </a:solidFill>
                          <a:latin typeface="Helvetica"/>
                          <a:cs typeface="Helvetica"/>
                        </a:rPr>
                        <a:t>: </a:t>
                      </a:r>
                      <a:r>
                        <a:rPr lang="en-US" sz="700" b="0" i="0" dirty="0" smtClean="0">
                          <a:solidFill>
                            <a:schemeClr val="bg1"/>
                          </a:solidFill>
                          <a:latin typeface="Helvetica Light"/>
                          <a:cs typeface="Helvetica Light"/>
                        </a:rPr>
                        <a:t>We fish with responsibility</a:t>
                      </a:r>
                      <a:r>
                        <a:rPr lang="en-US" sz="700" b="0" i="0" baseline="0" dirty="0" smtClean="0">
                          <a:solidFill>
                            <a:schemeClr val="bg1"/>
                          </a:solidFill>
                          <a:latin typeface="Helvetica Light"/>
                          <a:cs typeface="Helvetica Light"/>
                        </a:rPr>
                        <a:t> and humility. We manage this resource that has been entrusted to us for abundance, not just sustainability.</a:t>
                      </a:r>
                      <a:endParaRPr lang="en-US" sz="700" b="0" i="0" dirty="0">
                        <a:solidFill>
                          <a:schemeClr val="bg1"/>
                        </a:solidFill>
                        <a:latin typeface="Helvetica Light"/>
                        <a:cs typeface="Helvetica Light"/>
                      </a:endParaRP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Helvetica"/>
                          <a:cs typeface="Helvetica"/>
                        </a:rPr>
                        <a:t>HOW</a:t>
                      </a:r>
                      <a:r>
                        <a:rPr lang="en-US" sz="700" b="1" dirty="0" smtClean="0">
                          <a:solidFill>
                            <a:schemeClr val="bg1"/>
                          </a:solidFill>
                          <a:latin typeface="Helvetica"/>
                          <a:cs typeface="Helvetica"/>
                        </a:rPr>
                        <a:t>: </a:t>
                      </a:r>
                      <a:r>
                        <a:rPr lang="en-US" sz="700" b="0" i="0" dirty="0" smtClean="0">
                          <a:solidFill>
                            <a:schemeClr val="bg1"/>
                          </a:solidFill>
                          <a:latin typeface="Helvetica Light"/>
                          <a:cs typeface="Helvetica Light"/>
                        </a:rPr>
                        <a:t>We are a trustworthy</a:t>
                      </a:r>
                      <a:r>
                        <a:rPr lang="en-US" sz="700" b="0" i="0" baseline="0" dirty="0" smtClean="0">
                          <a:solidFill>
                            <a:schemeClr val="bg1"/>
                          </a:solidFill>
                          <a:latin typeface="Helvetica Light"/>
                          <a:cs typeface="Helvetica Light"/>
                        </a:rPr>
                        <a:t> partner that our customers always rely on for category expertise, insight-led innovation, and consistency of supply.</a:t>
                      </a: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Helvetica"/>
                          <a:cs typeface="Helvetica"/>
                        </a:rPr>
                        <a:t>HOW</a:t>
                      </a:r>
                      <a:r>
                        <a:rPr lang="en-US" sz="700" b="1" dirty="0" smtClean="0">
                          <a:solidFill>
                            <a:schemeClr val="bg1"/>
                          </a:solidFill>
                          <a:latin typeface="Helvetica"/>
                          <a:cs typeface="Helvetica"/>
                        </a:rPr>
                        <a:t>: </a:t>
                      </a:r>
                      <a:r>
                        <a:rPr lang="en-US" sz="700" b="0" i="0" dirty="0" smtClean="0">
                          <a:solidFill>
                            <a:schemeClr val="bg1"/>
                          </a:solidFill>
                          <a:latin typeface="Helvetica Light"/>
                          <a:cs typeface="Helvetica Light"/>
                        </a:rPr>
                        <a:t>We fish with responsibility</a:t>
                      </a:r>
                      <a:r>
                        <a:rPr lang="en-US" sz="700" b="0" i="0" baseline="0" dirty="0" smtClean="0">
                          <a:solidFill>
                            <a:schemeClr val="bg1"/>
                          </a:solidFill>
                          <a:latin typeface="Helvetica Light"/>
                          <a:cs typeface="Helvetica Light"/>
                        </a:rPr>
                        <a:t> and humility. Together we manage this resource that has been entrusted to us for abundance, not just sustainability.</a:t>
                      </a:r>
                      <a:endParaRPr lang="en-US" sz="700" b="0" i="0" dirty="0" smtClean="0">
                        <a:solidFill>
                          <a:schemeClr val="bg1"/>
                        </a:solidFill>
                        <a:latin typeface="Helvetica Light"/>
                        <a:cs typeface="Helvetica Light"/>
                      </a:endParaRPr>
                    </a:p>
                    <a:p>
                      <a:endParaRPr lang="en-US" sz="700" dirty="0">
                        <a:solidFill>
                          <a:schemeClr val="bg1"/>
                        </a:solidFill>
                        <a:latin typeface="Helvetica"/>
                        <a:cs typeface="Helvetica"/>
                      </a:endParaRP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lumMod val="60000"/>
                        <a:lumOff val="40000"/>
                      </a:schemeClr>
                    </a:solidFill>
                  </a:tcPr>
                </a:tc>
              </a:tr>
              <a:tr h="685867">
                <a:tc>
                  <a:txBody>
                    <a:bodyPr/>
                    <a:lstStyle/>
                    <a:p>
                      <a:r>
                        <a:rPr lang="en-US" sz="1100" b="1" dirty="0" smtClean="0">
                          <a:solidFill>
                            <a:schemeClr val="bg1"/>
                          </a:solidFill>
                          <a:latin typeface="Helvetica"/>
                          <a:cs typeface="Helvetica"/>
                        </a:rPr>
                        <a:t>WHAT</a:t>
                      </a:r>
                      <a:r>
                        <a:rPr lang="en-US" sz="700" b="1" baseline="0" dirty="0" smtClean="0">
                          <a:solidFill>
                            <a:schemeClr val="bg1"/>
                          </a:solidFill>
                          <a:latin typeface="Helvetica"/>
                          <a:cs typeface="Helvetica"/>
                        </a:rPr>
                        <a:t>: </a:t>
                      </a:r>
                      <a:r>
                        <a:rPr lang="en-US" sz="700" b="0" i="0" baseline="0" dirty="0" smtClean="0">
                          <a:solidFill>
                            <a:schemeClr val="bg1"/>
                          </a:solidFill>
                          <a:latin typeface="Helvetica Light"/>
                          <a:cs typeface="Helvetica Light"/>
                        </a:rPr>
                        <a:t>We catch only the best, and are able to preserve freshness and flavor the moment it comes over the rail to the moment it goes on the plate.</a:t>
                      </a:r>
                      <a:endParaRPr lang="en-US" sz="700" b="0" i="0" dirty="0">
                        <a:solidFill>
                          <a:schemeClr val="bg1"/>
                        </a:solidFill>
                        <a:latin typeface="Helvetica Light"/>
                        <a:cs typeface="Helvetica Light"/>
                      </a:endParaRP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1447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Helvetica"/>
                          <a:cs typeface="Helvetica"/>
                        </a:rPr>
                        <a:t>WHAT</a:t>
                      </a:r>
                      <a:r>
                        <a:rPr lang="en-US" sz="700" b="1" dirty="0" smtClean="0">
                          <a:solidFill>
                            <a:schemeClr val="bg1"/>
                          </a:solidFill>
                          <a:latin typeface="Helvetica"/>
                          <a:cs typeface="Helvetica"/>
                        </a:rPr>
                        <a:t>:</a:t>
                      </a:r>
                      <a:r>
                        <a:rPr lang="en-US" sz="700" b="1" baseline="0" dirty="0" smtClean="0">
                          <a:solidFill>
                            <a:schemeClr val="bg1"/>
                          </a:solidFill>
                          <a:latin typeface="Helvetica"/>
                          <a:cs typeface="Helvetica"/>
                        </a:rPr>
                        <a:t> </a:t>
                      </a:r>
                      <a:r>
                        <a:rPr lang="en-US" sz="700" b="0" i="0" baseline="0" dirty="0" smtClean="0">
                          <a:solidFill>
                            <a:schemeClr val="bg1"/>
                          </a:solidFill>
                          <a:latin typeface="Helvetica Light"/>
                          <a:cs typeface="Helvetica Light"/>
                        </a:rPr>
                        <a:t>We catch only the best, and are able to preserve freshness and flavor the moment it comes over the rail to the moment it goes on the plate.</a:t>
                      </a: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1447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bg1"/>
                          </a:solidFill>
                          <a:latin typeface="Helvetica"/>
                          <a:cs typeface="Helvetica"/>
                        </a:rPr>
                        <a:t>WHAT</a:t>
                      </a:r>
                      <a:r>
                        <a:rPr lang="en-US" sz="700" b="1" dirty="0" smtClean="0">
                          <a:solidFill>
                            <a:schemeClr val="bg1"/>
                          </a:solidFill>
                          <a:latin typeface="Helvetica"/>
                          <a:cs typeface="Helvetica"/>
                        </a:rPr>
                        <a:t>:</a:t>
                      </a:r>
                      <a:r>
                        <a:rPr lang="en-US" sz="700" b="1" baseline="0" dirty="0" smtClean="0">
                          <a:solidFill>
                            <a:schemeClr val="bg1"/>
                          </a:solidFill>
                          <a:latin typeface="Helvetica"/>
                          <a:cs typeface="Helvetica"/>
                        </a:rPr>
                        <a:t> </a:t>
                      </a:r>
                      <a:r>
                        <a:rPr lang="en-US" sz="700" b="0" i="0" dirty="0" smtClean="0">
                          <a:solidFill>
                            <a:schemeClr val="bg1"/>
                          </a:solidFill>
                          <a:latin typeface="Helvetica Light"/>
                          <a:cs typeface="Helvetica Light"/>
                        </a:rPr>
                        <a:t>Fishermen have been, and will always be, the</a:t>
                      </a:r>
                      <a:r>
                        <a:rPr lang="en-US" sz="700" b="0" i="0" baseline="0" dirty="0" smtClean="0">
                          <a:solidFill>
                            <a:schemeClr val="bg1"/>
                          </a:solidFill>
                          <a:latin typeface="Helvetica Light"/>
                          <a:cs typeface="Helvetica Light"/>
                        </a:rPr>
                        <a:t> nucleus of </a:t>
                      </a:r>
                      <a:r>
                        <a:rPr lang="en-US" sz="700" b="0" i="0" dirty="0" smtClean="0">
                          <a:solidFill>
                            <a:schemeClr val="bg1"/>
                          </a:solidFill>
                          <a:latin typeface="Helvetica Light"/>
                          <a:cs typeface="Helvetica Light"/>
                        </a:rPr>
                        <a:t>our family.</a:t>
                      </a:r>
                    </a:p>
                  </a:txBody>
                  <a:tcPr marL="69865" marR="69865" marT="34932" marB="34932">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11447F"/>
                    </a:solidFill>
                  </a:tcPr>
                </a:tc>
              </a:tr>
            </a:tbl>
          </a:graphicData>
        </a:graphic>
      </p:graphicFrame>
    </p:spTree>
    <p:extLst>
      <p:ext uri="{BB962C8B-B14F-4D97-AF65-F5344CB8AC3E}">
        <p14:creationId xmlns:p14="http://schemas.microsoft.com/office/powerpoint/2010/main" val="30228369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78787"/>
                </a:solidFill>
              </a:rPr>
              <a:t>From:</a:t>
            </a:r>
            <a:endParaRPr lang="en-US" dirty="0">
              <a:solidFill>
                <a:srgbClr val="878787"/>
              </a:solidFill>
            </a:endParaRPr>
          </a:p>
        </p:txBody>
      </p:sp>
      <p:sp>
        <p:nvSpPr>
          <p:cNvPr id="5" name="Content Placeholder 4"/>
          <p:cNvSpPr>
            <a:spLocks noGrp="1"/>
          </p:cNvSpPr>
          <p:nvPr>
            <p:ph idx="1"/>
          </p:nvPr>
        </p:nvSpPr>
        <p:spPr>
          <a:xfrm>
            <a:off x="457200" y="1200151"/>
            <a:ext cx="8229600" cy="2612965"/>
          </a:xfrm>
        </p:spPr>
        <p:txBody>
          <a:bodyPr>
            <a:normAutofit/>
          </a:bodyPr>
          <a:lstStyle/>
          <a:p>
            <a:r>
              <a:rPr lang="en-US" sz="2000" dirty="0" smtClean="0"/>
              <a:t>Silos</a:t>
            </a:r>
          </a:p>
          <a:p>
            <a:r>
              <a:rPr lang="en-US" sz="2000" dirty="0" smtClean="0"/>
              <a:t>Fragmented portfolio built via </a:t>
            </a:r>
          </a:p>
          <a:p>
            <a:pPr marL="0" indent="0">
              <a:buNone/>
            </a:pPr>
            <a:r>
              <a:rPr lang="en-US" sz="2000" dirty="0"/>
              <a:t> </a:t>
            </a:r>
            <a:r>
              <a:rPr lang="en-US" sz="2000" dirty="0" smtClean="0"/>
              <a:t>  M&amp;A &amp; innovations</a:t>
            </a:r>
          </a:p>
          <a:p>
            <a:r>
              <a:rPr lang="en-US" sz="2000" dirty="0" smtClean="0"/>
              <a:t>Sales focused instead of </a:t>
            </a:r>
          </a:p>
          <a:p>
            <a:pPr marL="0" indent="0">
              <a:buNone/>
            </a:pPr>
            <a:r>
              <a:rPr lang="en-US" sz="2000" dirty="0" smtClean="0"/>
              <a:t>   audience focused</a:t>
            </a:r>
          </a:p>
        </p:txBody>
      </p:sp>
      <p:sp>
        <p:nvSpPr>
          <p:cNvPr id="8" name="Oval 7"/>
          <p:cNvSpPr/>
          <p:nvPr/>
        </p:nvSpPr>
        <p:spPr>
          <a:xfrm>
            <a:off x="5485103" y="1402781"/>
            <a:ext cx="2939642" cy="2939640"/>
          </a:xfrm>
          <a:prstGeom prst="ellipse">
            <a:avLst/>
          </a:prstGeom>
          <a:solidFill>
            <a:srgbClr val="114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rot="7196649">
            <a:off x="6575129" y="1760689"/>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1" name="Right Arrow 10"/>
          <p:cNvSpPr/>
          <p:nvPr/>
        </p:nvSpPr>
        <p:spPr>
          <a:xfrm rot="19636650">
            <a:off x="7142513" y="1716070"/>
            <a:ext cx="453044" cy="28178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2" name="Right Arrow 11"/>
          <p:cNvSpPr/>
          <p:nvPr/>
        </p:nvSpPr>
        <p:spPr>
          <a:xfrm rot="1155893">
            <a:off x="6061929" y="2099840"/>
            <a:ext cx="368442" cy="89458"/>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3" name="Right Arrow 12"/>
          <p:cNvSpPr/>
          <p:nvPr/>
        </p:nvSpPr>
        <p:spPr>
          <a:xfrm rot="13302957">
            <a:off x="7578751" y="3332692"/>
            <a:ext cx="368442" cy="132973"/>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4" name="Right Arrow 13"/>
          <p:cNvSpPr/>
          <p:nvPr/>
        </p:nvSpPr>
        <p:spPr>
          <a:xfrm rot="6468723">
            <a:off x="5680062" y="2663690"/>
            <a:ext cx="453044" cy="352997"/>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5" name="Right Arrow 14"/>
          <p:cNvSpPr/>
          <p:nvPr/>
        </p:nvSpPr>
        <p:spPr>
          <a:xfrm rot="17256668">
            <a:off x="6574131" y="3588403"/>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6" name="Right Arrow 15"/>
          <p:cNvSpPr/>
          <p:nvPr/>
        </p:nvSpPr>
        <p:spPr>
          <a:xfrm rot="20562259">
            <a:off x="7656893" y="2111504"/>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7" name="Right Arrow 16"/>
          <p:cNvSpPr/>
          <p:nvPr/>
        </p:nvSpPr>
        <p:spPr>
          <a:xfrm rot="3503087">
            <a:off x="6512662" y="2991502"/>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8" name="Right Arrow 17"/>
          <p:cNvSpPr/>
          <p:nvPr/>
        </p:nvSpPr>
        <p:spPr>
          <a:xfrm rot="3503087">
            <a:off x="7297182" y="3661155"/>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9" name="Right Arrow 18"/>
          <p:cNvSpPr/>
          <p:nvPr/>
        </p:nvSpPr>
        <p:spPr>
          <a:xfrm rot="13302957">
            <a:off x="5959694" y="3504909"/>
            <a:ext cx="368442" cy="132973"/>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0" name="Right Arrow 19"/>
          <p:cNvSpPr/>
          <p:nvPr/>
        </p:nvSpPr>
        <p:spPr>
          <a:xfrm rot="3503087">
            <a:off x="7842506" y="2889703"/>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1" name="Right Arrow 20"/>
          <p:cNvSpPr/>
          <p:nvPr/>
        </p:nvSpPr>
        <p:spPr>
          <a:xfrm rot="14301087">
            <a:off x="6966124" y="3086069"/>
            <a:ext cx="453044" cy="28178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2" name="Right Arrow 21"/>
          <p:cNvSpPr/>
          <p:nvPr/>
        </p:nvSpPr>
        <p:spPr>
          <a:xfrm rot="13302957">
            <a:off x="7184052" y="2287573"/>
            <a:ext cx="368442" cy="132973"/>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3" name="Right Arrow 22"/>
          <p:cNvSpPr/>
          <p:nvPr/>
        </p:nvSpPr>
        <p:spPr>
          <a:xfrm rot="1155893">
            <a:off x="6964434" y="4030501"/>
            <a:ext cx="211499" cy="10006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4" name="Right Arrow 23"/>
          <p:cNvSpPr/>
          <p:nvPr/>
        </p:nvSpPr>
        <p:spPr>
          <a:xfrm rot="1155893">
            <a:off x="5835403" y="2279664"/>
            <a:ext cx="211499" cy="10006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5" name="Right Arrow 24"/>
          <p:cNvSpPr/>
          <p:nvPr/>
        </p:nvSpPr>
        <p:spPr>
          <a:xfrm rot="1155893">
            <a:off x="6219920" y="1800528"/>
            <a:ext cx="211499" cy="10006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6" name="Right Arrow 25"/>
          <p:cNvSpPr/>
          <p:nvPr/>
        </p:nvSpPr>
        <p:spPr>
          <a:xfrm rot="17256668">
            <a:off x="6180723" y="2767581"/>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7" name="Right Arrow 26"/>
          <p:cNvSpPr/>
          <p:nvPr/>
        </p:nvSpPr>
        <p:spPr>
          <a:xfrm rot="17256668">
            <a:off x="7509277" y="2691562"/>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8" name="Right Arrow 27"/>
          <p:cNvSpPr/>
          <p:nvPr/>
        </p:nvSpPr>
        <p:spPr>
          <a:xfrm rot="3503087">
            <a:off x="6338798" y="2407936"/>
            <a:ext cx="368442" cy="23668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9" name="Right Arrow 28"/>
          <p:cNvSpPr/>
          <p:nvPr/>
        </p:nvSpPr>
        <p:spPr>
          <a:xfrm rot="1155893">
            <a:off x="6219919" y="3259049"/>
            <a:ext cx="211499" cy="100062"/>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0" name="Right Arrow 29"/>
          <p:cNvSpPr/>
          <p:nvPr/>
        </p:nvSpPr>
        <p:spPr>
          <a:xfrm rot="13302957">
            <a:off x="7073453" y="2712055"/>
            <a:ext cx="197191" cy="115437"/>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1" name="Right Arrow 30"/>
          <p:cNvSpPr/>
          <p:nvPr/>
        </p:nvSpPr>
        <p:spPr>
          <a:xfrm rot="13302957">
            <a:off x="7928133" y="2462790"/>
            <a:ext cx="197191" cy="115437"/>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2" name="Right Arrow 31"/>
          <p:cNvSpPr/>
          <p:nvPr/>
        </p:nvSpPr>
        <p:spPr>
          <a:xfrm rot="17256668">
            <a:off x="6739942" y="2196086"/>
            <a:ext cx="348712" cy="195130"/>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 name="Slide Number Placeholder 2"/>
          <p:cNvSpPr>
            <a:spLocks noGrp="1"/>
          </p:cNvSpPr>
          <p:nvPr>
            <p:ph type="sldNum" sz="quarter" idx="4"/>
          </p:nvPr>
        </p:nvSpPr>
        <p:spPr/>
        <p:txBody>
          <a:bodyPr/>
          <a:lstStyle/>
          <a:p>
            <a:pPr algn="ctr"/>
            <a:fld id="{C156D524-9221-6241-84DD-166C4B9282E1}" type="slidenum">
              <a:rPr lang="en-US" smtClean="0"/>
              <a:pPr algn="ctr"/>
              <a:t>14</a:t>
            </a:fld>
            <a:endParaRPr lang="en-US" dirty="0"/>
          </a:p>
        </p:txBody>
      </p:sp>
    </p:spTree>
    <p:extLst>
      <p:ext uri="{BB962C8B-B14F-4D97-AF65-F5344CB8AC3E}">
        <p14:creationId xmlns:p14="http://schemas.microsoft.com/office/powerpoint/2010/main" val="13165672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168" y="205980"/>
            <a:ext cx="8116288" cy="568450"/>
          </a:xfrm>
        </p:spPr>
        <p:txBody>
          <a:bodyPr>
            <a:normAutofit/>
          </a:bodyPr>
          <a:lstStyle/>
          <a:p>
            <a:r>
              <a:rPr lang="en-US" dirty="0" smtClean="0">
                <a:solidFill>
                  <a:srgbClr val="878787"/>
                </a:solidFill>
              </a:rPr>
              <a:t>Evolving to:</a:t>
            </a:r>
            <a:endParaRPr lang="en-US" dirty="0">
              <a:solidFill>
                <a:srgbClr val="878787"/>
              </a:solidFill>
            </a:endParaRPr>
          </a:p>
        </p:txBody>
      </p:sp>
      <p:grpSp>
        <p:nvGrpSpPr>
          <p:cNvPr id="3" name="Group 2"/>
          <p:cNvGrpSpPr/>
          <p:nvPr/>
        </p:nvGrpSpPr>
        <p:grpSpPr>
          <a:xfrm>
            <a:off x="1100788" y="2080775"/>
            <a:ext cx="6993203" cy="2181002"/>
            <a:chOff x="448920" y="2120372"/>
            <a:chExt cx="6993203" cy="2181002"/>
          </a:xfrm>
        </p:grpSpPr>
        <p:grpSp>
          <p:nvGrpSpPr>
            <p:cNvPr id="13" name="Group 12"/>
            <p:cNvGrpSpPr/>
            <p:nvPr/>
          </p:nvGrpSpPr>
          <p:grpSpPr>
            <a:xfrm>
              <a:off x="448920" y="2333211"/>
              <a:ext cx="6993203" cy="1968163"/>
              <a:chOff x="143559" y="2333211"/>
              <a:chExt cx="6993203" cy="1968163"/>
            </a:xfrm>
          </p:grpSpPr>
          <p:cxnSp>
            <p:nvCxnSpPr>
              <p:cNvPr id="14" name="Straight Arrow Connector 13"/>
              <p:cNvCxnSpPr/>
              <p:nvPr/>
            </p:nvCxnSpPr>
            <p:spPr>
              <a:xfrm>
                <a:off x="1556013" y="3342379"/>
                <a:ext cx="4007678" cy="0"/>
              </a:xfrm>
              <a:prstGeom prst="straightConnector1">
                <a:avLst/>
              </a:prstGeom>
              <a:ln w="127000" cap="sq" cmpd="sng">
                <a:solidFill>
                  <a:srgbClr val="11447F"/>
                </a:solidFill>
                <a:round/>
                <a:headEnd type="none"/>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019504" y="2484011"/>
                <a:ext cx="1544188" cy="1665660"/>
                <a:chOff x="6019800" y="2590800"/>
                <a:chExt cx="1949669" cy="2220880"/>
              </a:xfrm>
            </p:grpSpPr>
            <p:cxnSp>
              <p:nvCxnSpPr>
                <p:cNvPr id="32" name="Straight Arrow Connector 31"/>
                <p:cNvCxnSpPr/>
                <p:nvPr/>
              </p:nvCxnSpPr>
              <p:spPr>
                <a:xfrm>
                  <a:off x="6019800" y="2590800"/>
                  <a:ext cx="1949669" cy="11080"/>
                </a:xfrm>
                <a:prstGeom prst="straightConnector1">
                  <a:avLst/>
                </a:prstGeom>
                <a:ln w="127000" cap="sq" cmpd="sng">
                  <a:solidFill>
                    <a:srgbClr val="11447F"/>
                  </a:solidFill>
                  <a:round/>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019800" y="4800600"/>
                  <a:ext cx="1949669" cy="11080"/>
                </a:xfrm>
                <a:prstGeom prst="straightConnector1">
                  <a:avLst/>
                </a:prstGeom>
                <a:ln w="127000" cap="sq" cmpd="sng">
                  <a:solidFill>
                    <a:srgbClr val="11447F"/>
                  </a:solidFill>
                  <a:round/>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019800" y="2590800"/>
                  <a:ext cx="0" cy="2209800"/>
                </a:xfrm>
                <a:prstGeom prst="straightConnector1">
                  <a:avLst/>
                </a:prstGeom>
                <a:ln w="127000" cap="sq">
                  <a:solidFill>
                    <a:srgbClr val="11447F"/>
                  </a:solidFill>
                  <a:round/>
                  <a:headEnd type="none"/>
                  <a:tailEnd type="none" w="sm" len="sm"/>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669056" y="3216832"/>
                <a:ext cx="1481063" cy="246221"/>
              </a:xfrm>
              <a:prstGeom prst="rect">
                <a:avLst/>
              </a:prstGeom>
              <a:noFill/>
            </p:spPr>
            <p:txBody>
              <a:bodyPr wrap="square" rtlCol="0">
                <a:spAutoFit/>
              </a:bodyPr>
              <a:lstStyle/>
              <a:p>
                <a:pPr algn="ctr"/>
                <a:r>
                  <a:rPr lang="en-US" sz="1000" b="1" dirty="0" smtClean="0">
                    <a:solidFill>
                      <a:schemeClr val="bg1"/>
                    </a:solidFill>
                    <a:latin typeface="DIN-Regular"/>
                    <a:cs typeface="DIN-Regular"/>
                  </a:rPr>
                  <a:t>PROCESSING</a:t>
                </a:r>
                <a:endParaRPr lang="en-US" sz="1000" b="1" dirty="0">
                  <a:solidFill>
                    <a:schemeClr val="bg1"/>
                  </a:solidFill>
                  <a:latin typeface="DIN-Regular"/>
                  <a:cs typeface="DIN-Regular"/>
                </a:endParaRPr>
              </a:p>
            </p:txBody>
          </p:sp>
          <p:sp>
            <p:nvSpPr>
              <p:cNvPr id="17" name="TextBox 16"/>
              <p:cNvSpPr txBox="1"/>
              <p:nvPr/>
            </p:nvSpPr>
            <p:spPr>
              <a:xfrm>
                <a:off x="5538601" y="3993597"/>
                <a:ext cx="1553711" cy="307777"/>
              </a:xfrm>
              <a:prstGeom prst="rect">
                <a:avLst/>
              </a:prstGeom>
              <a:noFill/>
            </p:spPr>
            <p:txBody>
              <a:bodyPr wrap="square" rtlCol="0">
                <a:spAutoFit/>
              </a:bodyPr>
              <a:lstStyle/>
              <a:p>
                <a:r>
                  <a:rPr lang="en-US" sz="1400" b="1" dirty="0" smtClean="0">
                    <a:latin typeface="DIN-Regular"/>
                    <a:cs typeface="DIN-Regular"/>
                  </a:rPr>
                  <a:t>SHOPPERS</a:t>
                </a:r>
                <a:endParaRPr lang="en-US" sz="1400" b="1" dirty="0">
                  <a:latin typeface="DIN-Regular"/>
                  <a:cs typeface="DIN-Regular"/>
                </a:endParaRPr>
              </a:p>
            </p:txBody>
          </p:sp>
          <p:sp>
            <p:nvSpPr>
              <p:cNvPr id="18" name="TextBox 17"/>
              <p:cNvSpPr txBox="1"/>
              <p:nvPr/>
            </p:nvSpPr>
            <p:spPr>
              <a:xfrm>
                <a:off x="5538601" y="2333211"/>
                <a:ext cx="1598161" cy="307777"/>
              </a:xfrm>
              <a:prstGeom prst="rect">
                <a:avLst/>
              </a:prstGeom>
              <a:noFill/>
            </p:spPr>
            <p:txBody>
              <a:bodyPr wrap="square" rtlCol="0">
                <a:spAutoFit/>
              </a:bodyPr>
              <a:lstStyle/>
              <a:p>
                <a:r>
                  <a:rPr lang="en-US" sz="1400" b="1" dirty="0" smtClean="0">
                    <a:latin typeface="DIN-Regular"/>
                    <a:cs typeface="DIN-Regular"/>
                  </a:rPr>
                  <a:t>PARTNERS</a:t>
                </a:r>
                <a:endParaRPr lang="en-US" sz="1400" b="1" dirty="0">
                  <a:latin typeface="DIN-Regular"/>
                  <a:cs typeface="DIN-Regular"/>
                </a:endParaRPr>
              </a:p>
            </p:txBody>
          </p:sp>
          <p:sp>
            <p:nvSpPr>
              <p:cNvPr id="19" name="TextBox 18"/>
              <p:cNvSpPr txBox="1"/>
              <p:nvPr/>
            </p:nvSpPr>
            <p:spPr>
              <a:xfrm>
                <a:off x="4163275" y="4017126"/>
                <a:ext cx="1066800" cy="246221"/>
              </a:xfrm>
              <a:prstGeom prst="rect">
                <a:avLst/>
              </a:prstGeom>
              <a:noFill/>
            </p:spPr>
            <p:txBody>
              <a:bodyPr wrap="square" rtlCol="0">
                <a:spAutoFit/>
              </a:bodyPr>
              <a:lstStyle/>
              <a:p>
                <a:pPr algn="ctr"/>
                <a:r>
                  <a:rPr lang="en-US" sz="1000" b="1" dirty="0" smtClean="0">
                    <a:solidFill>
                      <a:schemeClr val="bg1"/>
                    </a:solidFill>
                    <a:latin typeface="DIN-Regular"/>
                    <a:cs typeface="DIN-Regular"/>
                  </a:rPr>
                  <a:t>RETAILERS</a:t>
                </a:r>
              </a:p>
            </p:txBody>
          </p:sp>
          <p:sp>
            <p:nvSpPr>
              <p:cNvPr id="20" name="TextBox 19"/>
              <p:cNvSpPr txBox="1"/>
              <p:nvPr/>
            </p:nvSpPr>
            <p:spPr>
              <a:xfrm>
                <a:off x="4005154" y="3216832"/>
                <a:ext cx="1371600" cy="246221"/>
              </a:xfrm>
              <a:prstGeom prst="rect">
                <a:avLst/>
              </a:prstGeom>
              <a:noFill/>
            </p:spPr>
            <p:txBody>
              <a:bodyPr wrap="square" rtlCol="0">
                <a:spAutoFit/>
              </a:bodyPr>
              <a:lstStyle/>
              <a:p>
                <a:pPr algn="ctr"/>
                <a:r>
                  <a:rPr lang="en-US" sz="1000" b="1" dirty="0" smtClean="0">
                    <a:solidFill>
                      <a:schemeClr val="bg1"/>
                    </a:solidFill>
                    <a:latin typeface="DIN-Regular"/>
                    <a:cs typeface="DIN-Regular"/>
                  </a:rPr>
                  <a:t>FOOD SERVICE</a:t>
                </a:r>
              </a:p>
            </p:txBody>
          </p:sp>
          <p:sp>
            <p:nvSpPr>
              <p:cNvPr id="21" name="TextBox 20"/>
              <p:cNvSpPr txBox="1"/>
              <p:nvPr/>
            </p:nvSpPr>
            <p:spPr>
              <a:xfrm>
                <a:off x="3963492" y="2358538"/>
                <a:ext cx="1466369" cy="246221"/>
              </a:xfrm>
              <a:prstGeom prst="rect">
                <a:avLst/>
              </a:prstGeom>
              <a:noFill/>
            </p:spPr>
            <p:txBody>
              <a:bodyPr wrap="square" rtlCol="0">
                <a:spAutoFit/>
              </a:bodyPr>
              <a:lstStyle/>
              <a:p>
                <a:pPr algn="ctr"/>
                <a:r>
                  <a:rPr lang="en-US" sz="1000" b="1" dirty="0" smtClean="0">
                    <a:solidFill>
                      <a:schemeClr val="bg1"/>
                    </a:solidFill>
                    <a:latin typeface="DIN-Regular"/>
                    <a:cs typeface="DIN-Regular"/>
                  </a:rPr>
                  <a:t>BUSINESSES</a:t>
                </a:r>
              </a:p>
            </p:txBody>
          </p:sp>
          <p:sp>
            <p:nvSpPr>
              <p:cNvPr id="22" name="TextBox 21"/>
              <p:cNvSpPr txBox="1"/>
              <p:nvPr/>
            </p:nvSpPr>
            <p:spPr>
              <a:xfrm>
                <a:off x="5538601" y="3186054"/>
                <a:ext cx="1274311" cy="307777"/>
              </a:xfrm>
              <a:prstGeom prst="rect">
                <a:avLst/>
              </a:prstGeom>
              <a:noFill/>
            </p:spPr>
            <p:txBody>
              <a:bodyPr wrap="square" rtlCol="0">
                <a:spAutoFit/>
              </a:bodyPr>
              <a:lstStyle/>
              <a:p>
                <a:r>
                  <a:rPr lang="en-US" sz="1400" b="1" dirty="0" smtClean="0">
                    <a:latin typeface="DIN-Regular"/>
                    <a:cs typeface="DIN-Regular"/>
                  </a:rPr>
                  <a:t>DINERS</a:t>
                </a:r>
                <a:endParaRPr lang="en-US" sz="1400" b="1" dirty="0">
                  <a:latin typeface="DIN-Regular"/>
                  <a:cs typeface="DIN-Regular"/>
                </a:endParaRPr>
              </a:p>
            </p:txBody>
          </p:sp>
          <p:sp>
            <p:nvSpPr>
              <p:cNvPr id="23" name="TextBox 22"/>
              <p:cNvSpPr txBox="1"/>
              <p:nvPr/>
            </p:nvSpPr>
            <p:spPr>
              <a:xfrm>
                <a:off x="143559" y="3180603"/>
                <a:ext cx="1816554" cy="307777"/>
              </a:xfrm>
              <a:prstGeom prst="rect">
                <a:avLst/>
              </a:prstGeom>
              <a:noFill/>
            </p:spPr>
            <p:txBody>
              <a:bodyPr wrap="square" rtlCol="0">
                <a:spAutoFit/>
              </a:bodyPr>
              <a:lstStyle/>
              <a:p>
                <a:r>
                  <a:rPr lang="en-US" sz="1400" b="1" dirty="0" smtClean="0">
                    <a:latin typeface="DIN-Regular"/>
                    <a:cs typeface="DIN-Regular"/>
                  </a:rPr>
                  <a:t>FISHERMEN</a:t>
                </a:r>
                <a:endParaRPr lang="en-US" sz="1400" b="1" dirty="0">
                  <a:latin typeface="DIN-Regular"/>
                  <a:cs typeface="DIN-Regular"/>
                </a:endParaRPr>
              </a:p>
            </p:txBody>
          </p:sp>
          <p:sp>
            <p:nvSpPr>
              <p:cNvPr id="24" name="TextBox 23"/>
              <p:cNvSpPr txBox="1"/>
              <p:nvPr/>
            </p:nvSpPr>
            <p:spPr>
              <a:xfrm>
                <a:off x="2164143" y="3416215"/>
                <a:ext cx="823176" cy="230832"/>
              </a:xfrm>
              <a:prstGeom prst="rect">
                <a:avLst/>
              </a:prstGeom>
              <a:noFill/>
              <a:ln>
                <a:noFill/>
              </a:ln>
            </p:spPr>
            <p:txBody>
              <a:bodyPr wrap="square" rtlCol="0">
                <a:spAutoFit/>
              </a:bodyPr>
              <a:lstStyle/>
              <a:p>
                <a:pPr algn="r"/>
                <a:r>
                  <a:rPr lang="en-US" sz="900" b="1" dirty="0" smtClean="0">
                    <a:solidFill>
                      <a:schemeClr val="tx2"/>
                    </a:solidFill>
                    <a:latin typeface="DIN-Regular"/>
                    <a:cs typeface="DIN-Regular"/>
                  </a:rPr>
                  <a:t>Innovation</a:t>
                </a:r>
                <a:endParaRPr lang="en-US" sz="900" b="1" dirty="0">
                  <a:solidFill>
                    <a:schemeClr val="tx2"/>
                  </a:solidFill>
                  <a:latin typeface="DIN-Regular"/>
                  <a:cs typeface="DIN-Regular"/>
                </a:endParaRPr>
              </a:p>
            </p:txBody>
          </p:sp>
          <p:sp>
            <p:nvSpPr>
              <p:cNvPr id="25" name="TextBox 24"/>
              <p:cNvSpPr txBox="1"/>
              <p:nvPr/>
            </p:nvSpPr>
            <p:spPr>
              <a:xfrm>
                <a:off x="3244074" y="2680301"/>
                <a:ext cx="754194" cy="230832"/>
              </a:xfrm>
              <a:prstGeom prst="rect">
                <a:avLst/>
              </a:prstGeom>
              <a:noFill/>
              <a:ln>
                <a:noFill/>
              </a:ln>
            </p:spPr>
            <p:txBody>
              <a:bodyPr wrap="square" rtlCol="0">
                <a:spAutoFit/>
              </a:bodyPr>
              <a:lstStyle/>
              <a:p>
                <a:pPr algn="ctr"/>
                <a:r>
                  <a:rPr lang="en-US" sz="900" b="1" dirty="0" smtClean="0">
                    <a:solidFill>
                      <a:srgbClr val="1F497D"/>
                    </a:solidFill>
                    <a:latin typeface="DIN-Regular"/>
                    <a:cs typeface="DIN-Regular"/>
                  </a:rPr>
                  <a:t>Brokering</a:t>
                </a:r>
                <a:endParaRPr lang="en-US" sz="900" b="1" dirty="0">
                  <a:solidFill>
                    <a:srgbClr val="1F497D"/>
                  </a:solidFill>
                  <a:latin typeface="DIN-Regular"/>
                  <a:cs typeface="DIN-Regular"/>
                </a:endParaRPr>
              </a:p>
            </p:txBody>
          </p:sp>
          <p:sp>
            <p:nvSpPr>
              <p:cNvPr id="26" name="TextBox 25"/>
              <p:cNvSpPr txBox="1"/>
              <p:nvPr/>
            </p:nvSpPr>
            <p:spPr>
              <a:xfrm>
                <a:off x="1845314" y="3017149"/>
                <a:ext cx="995043" cy="2308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900" b="1" dirty="0" smtClean="0">
                    <a:solidFill>
                      <a:schemeClr val="tx2"/>
                    </a:solidFill>
                    <a:latin typeface="DIN-Regular"/>
                    <a:cs typeface="DIN-Regular"/>
                  </a:rPr>
                  <a:t>Akutan</a:t>
                </a:r>
                <a:endParaRPr lang="en-US" sz="900" b="1" dirty="0">
                  <a:solidFill>
                    <a:schemeClr val="tx2"/>
                  </a:solidFill>
                  <a:latin typeface="DIN-Regular"/>
                  <a:cs typeface="DIN-Regular"/>
                </a:endParaRPr>
              </a:p>
            </p:txBody>
          </p:sp>
          <p:sp>
            <p:nvSpPr>
              <p:cNvPr id="27" name="TextBox 26"/>
              <p:cNvSpPr txBox="1"/>
              <p:nvPr/>
            </p:nvSpPr>
            <p:spPr>
              <a:xfrm>
                <a:off x="146615" y="3645799"/>
                <a:ext cx="1412791" cy="2308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900" b="1" dirty="0">
                    <a:solidFill>
                      <a:srgbClr val="1F497D"/>
                    </a:solidFill>
                    <a:latin typeface="DIN-Regular"/>
                    <a:cs typeface="DIN-Regular"/>
                  </a:rPr>
                  <a:t>Independents</a:t>
                </a:r>
              </a:p>
            </p:txBody>
          </p:sp>
          <p:sp>
            <p:nvSpPr>
              <p:cNvPr id="28" name="Rectangle 27"/>
              <p:cNvSpPr/>
              <p:nvPr/>
            </p:nvSpPr>
            <p:spPr>
              <a:xfrm>
                <a:off x="3498105" y="3410888"/>
                <a:ext cx="497905" cy="230832"/>
              </a:xfrm>
              <a:prstGeom prst="rect">
                <a:avLst/>
              </a:prstGeom>
            </p:spPr>
            <p:txBody>
              <a:bodyPr wrap="none">
                <a:spAutoFit/>
              </a:bodyPr>
              <a:lstStyle/>
              <a:p>
                <a:pPr lvl="0" algn="r"/>
                <a:r>
                  <a:rPr lang="en-US" sz="900" b="1" dirty="0" smtClean="0">
                    <a:solidFill>
                      <a:srgbClr val="1F497D"/>
                    </a:solidFill>
                    <a:latin typeface="DIN-Regular"/>
                    <a:cs typeface="DIN-Regular"/>
                  </a:rPr>
                  <a:t>Sales</a:t>
                </a:r>
                <a:endParaRPr lang="en-US" sz="900" b="1" dirty="0">
                  <a:solidFill>
                    <a:srgbClr val="1F497D"/>
                  </a:solidFill>
                  <a:latin typeface="DIN-Regular"/>
                  <a:cs typeface="DIN-Regular"/>
                </a:endParaRPr>
              </a:p>
            </p:txBody>
          </p:sp>
          <p:sp>
            <p:nvSpPr>
              <p:cNvPr id="29" name="TextBox 28"/>
              <p:cNvSpPr txBox="1"/>
              <p:nvPr/>
            </p:nvSpPr>
            <p:spPr>
              <a:xfrm>
                <a:off x="201351" y="3460509"/>
                <a:ext cx="1270018" cy="2308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900" b="1" dirty="0" smtClean="0">
                    <a:solidFill>
                      <a:srgbClr val="1F497D"/>
                    </a:solidFill>
                    <a:latin typeface="DIN-Regular"/>
                    <a:cs typeface="DIN-Regular"/>
                  </a:rPr>
                  <a:t>Trident Fleet</a:t>
                </a:r>
                <a:endParaRPr lang="en-US" sz="900" b="1" dirty="0">
                  <a:solidFill>
                    <a:srgbClr val="1F497D"/>
                  </a:solidFill>
                  <a:latin typeface="DIN-Regular"/>
                  <a:cs typeface="DIN-Regular"/>
                </a:endParaRPr>
              </a:p>
            </p:txBody>
          </p:sp>
          <p:sp>
            <p:nvSpPr>
              <p:cNvPr id="30" name="TextBox 29"/>
              <p:cNvSpPr txBox="1"/>
              <p:nvPr/>
            </p:nvSpPr>
            <p:spPr>
              <a:xfrm>
                <a:off x="1992276" y="3017149"/>
                <a:ext cx="995043" cy="2308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r"/>
                <a:r>
                  <a:rPr lang="en-US" sz="900" b="1" dirty="0" smtClean="0">
                    <a:solidFill>
                      <a:schemeClr val="tx2"/>
                    </a:solidFill>
                    <a:latin typeface="DIN-Regular"/>
                    <a:cs typeface="DIN-Regular"/>
                  </a:rPr>
                  <a:t>Pier 91</a:t>
                </a:r>
                <a:endParaRPr lang="en-US" sz="900" b="1" dirty="0">
                  <a:solidFill>
                    <a:schemeClr val="tx2"/>
                  </a:solidFill>
                  <a:latin typeface="DIN-Regular"/>
                  <a:cs typeface="DIN-Regular"/>
                </a:endParaRPr>
              </a:p>
            </p:txBody>
          </p:sp>
          <p:sp>
            <p:nvSpPr>
              <p:cNvPr id="31" name="Rectangle 30"/>
              <p:cNvSpPr/>
              <p:nvPr/>
            </p:nvSpPr>
            <p:spPr>
              <a:xfrm>
                <a:off x="3274993" y="3794467"/>
                <a:ext cx="723275" cy="230832"/>
              </a:xfrm>
              <a:prstGeom prst="rect">
                <a:avLst/>
              </a:prstGeom>
            </p:spPr>
            <p:txBody>
              <a:bodyPr wrap="none">
                <a:spAutoFit/>
              </a:bodyPr>
              <a:lstStyle/>
              <a:p>
                <a:pPr algn="r"/>
                <a:r>
                  <a:rPr lang="en-US" sz="900" b="1" dirty="0" smtClean="0">
                    <a:solidFill>
                      <a:srgbClr val="1F497D"/>
                    </a:solidFill>
                    <a:latin typeface="DIN-Regular"/>
                    <a:cs typeface="DIN-Regular"/>
                  </a:rPr>
                  <a:t>Marketing</a:t>
                </a:r>
                <a:endParaRPr lang="en-US" sz="900" b="1" dirty="0">
                  <a:solidFill>
                    <a:srgbClr val="1F497D"/>
                  </a:solidFill>
                  <a:latin typeface="DIN-Regular"/>
                  <a:cs typeface="DIN-Regular"/>
                </a:endParaRPr>
              </a:p>
            </p:txBody>
          </p:sp>
        </p:grpSp>
        <p:sp>
          <p:nvSpPr>
            <p:cNvPr id="35" name="Oval 34"/>
            <p:cNvSpPr/>
            <p:nvPr/>
          </p:nvSpPr>
          <p:spPr>
            <a:xfrm>
              <a:off x="1025042" y="3007936"/>
              <a:ext cx="223482" cy="22348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DIN-Regular"/>
                <a:cs typeface="DIN-Regular"/>
              </a:endParaRPr>
            </a:p>
          </p:txBody>
        </p:sp>
        <p:sp>
          <p:nvSpPr>
            <p:cNvPr id="36" name="Rectangle 35"/>
            <p:cNvSpPr/>
            <p:nvPr/>
          </p:nvSpPr>
          <p:spPr>
            <a:xfrm>
              <a:off x="1011532" y="2996672"/>
              <a:ext cx="248630" cy="230832"/>
            </a:xfrm>
            <a:prstGeom prst="rect">
              <a:avLst/>
            </a:prstGeom>
          </p:spPr>
          <p:txBody>
            <a:bodyPr wrap="none">
              <a:spAutoFit/>
            </a:bodyPr>
            <a:lstStyle/>
            <a:p>
              <a:r>
                <a:rPr lang="en-US" sz="900" b="1" dirty="0" smtClean="0">
                  <a:solidFill>
                    <a:srgbClr val="FFFFFF"/>
                  </a:solidFill>
                  <a:latin typeface="DIN-Regular"/>
                  <a:cs typeface="DIN-Regular"/>
                </a:rPr>
                <a:t>1</a:t>
              </a:r>
              <a:endParaRPr lang="en-US" b="1" dirty="0">
                <a:solidFill>
                  <a:srgbClr val="FFFFFF"/>
                </a:solidFill>
                <a:latin typeface="DIN-Regular"/>
                <a:cs typeface="DIN-Regular"/>
              </a:endParaRPr>
            </a:p>
          </p:txBody>
        </p:sp>
        <p:sp>
          <p:nvSpPr>
            <p:cNvPr id="37" name="Oval 36"/>
            <p:cNvSpPr/>
            <p:nvPr/>
          </p:nvSpPr>
          <p:spPr>
            <a:xfrm>
              <a:off x="6176292" y="2131636"/>
              <a:ext cx="223482" cy="22348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DIN-Regular"/>
                <a:cs typeface="DIN-Regular"/>
              </a:endParaRPr>
            </a:p>
          </p:txBody>
        </p:sp>
        <p:sp>
          <p:nvSpPr>
            <p:cNvPr id="38" name="Rectangle 37"/>
            <p:cNvSpPr/>
            <p:nvPr/>
          </p:nvSpPr>
          <p:spPr>
            <a:xfrm>
              <a:off x="6162782" y="2120372"/>
              <a:ext cx="248630" cy="230832"/>
            </a:xfrm>
            <a:prstGeom prst="rect">
              <a:avLst/>
            </a:prstGeom>
          </p:spPr>
          <p:txBody>
            <a:bodyPr wrap="none">
              <a:spAutoFit/>
            </a:bodyPr>
            <a:lstStyle/>
            <a:p>
              <a:r>
                <a:rPr lang="en-US" sz="900" b="1" dirty="0" smtClean="0">
                  <a:solidFill>
                    <a:srgbClr val="FFFFFF"/>
                  </a:solidFill>
                  <a:latin typeface="DIN-Regular"/>
                  <a:cs typeface="DIN-Regular"/>
                </a:rPr>
                <a:t>2</a:t>
              </a:r>
              <a:endParaRPr lang="en-US" b="1" dirty="0">
                <a:solidFill>
                  <a:srgbClr val="FFFFFF"/>
                </a:solidFill>
                <a:latin typeface="DIN-Regular"/>
                <a:cs typeface="DIN-Regular"/>
              </a:endParaRPr>
            </a:p>
          </p:txBody>
        </p:sp>
        <p:sp>
          <p:nvSpPr>
            <p:cNvPr id="39" name="Oval 38"/>
            <p:cNvSpPr/>
            <p:nvPr/>
          </p:nvSpPr>
          <p:spPr>
            <a:xfrm>
              <a:off x="6176292" y="3007936"/>
              <a:ext cx="223482" cy="22348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DIN-Regular"/>
                <a:cs typeface="DIN-Regular"/>
              </a:endParaRPr>
            </a:p>
          </p:txBody>
        </p:sp>
        <p:sp>
          <p:nvSpPr>
            <p:cNvPr id="40" name="Rectangle 39"/>
            <p:cNvSpPr/>
            <p:nvPr/>
          </p:nvSpPr>
          <p:spPr>
            <a:xfrm>
              <a:off x="6162782" y="2996672"/>
              <a:ext cx="248630" cy="230832"/>
            </a:xfrm>
            <a:prstGeom prst="rect">
              <a:avLst/>
            </a:prstGeom>
          </p:spPr>
          <p:txBody>
            <a:bodyPr wrap="none">
              <a:spAutoFit/>
            </a:bodyPr>
            <a:lstStyle/>
            <a:p>
              <a:r>
                <a:rPr lang="en-US" sz="900" b="1" dirty="0" smtClean="0">
                  <a:solidFill>
                    <a:srgbClr val="FFFFFF"/>
                  </a:solidFill>
                  <a:latin typeface="DIN-Regular"/>
                  <a:cs typeface="DIN-Regular"/>
                </a:rPr>
                <a:t>3</a:t>
              </a:r>
              <a:endParaRPr lang="en-US" b="1" dirty="0">
                <a:solidFill>
                  <a:srgbClr val="FFFFFF"/>
                </a:solidFill>
                <a:latin typeface="DIN-Regular"/>
                <a:cs typeface="DIN-Regular"/>
              </a:endParaRPr>
            </a:p>
          </p:txBody>
        </p:sp>
        <p:sp>
          <p:nvSpPr>
            <p:cNvPr id="41" name="Oval 40"/>
            <p:cNvSpPr/>
            <p:nvPr/>
          </p:nvSpPr>
          <p:spPr>
            <a:xfrm>
              <a:off x="6176292" y="3795336"/>
              <a:ext cx="223482" cy="22348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DIN-Regular"/>
                <a:cs typeface="DIN-Regular"/>
              </a:endParaRPr>
            </a:p>
          </p:txBody>
        </p:sp>
        <p:sp>
          <p:nvSpPr>
            <p:cNvPr id="45" name="Rectangle 44"/>
            <p:cNvSpPr/>
            <p:nvPr/>
          </p:nvSpPr>
          <p:spPr>
            <a:xfrm>
              <a:off x="6162782" y="3784072"/>
              <a:ext cx="261610" cy="230832"/>
            </a:xfrm>
            <a:prstGeom prst="rect">
              <a:avLst/>
            </a:prstGeom>
          </p:spPr>
          <p:txBody>
            <a:bodyPr wrap="none">
              <a:spAutoFit/>
            </a:bodyPr>
            <a:lstStyle/>
            <a:p>
              <a:r>
                <a:rPr lang="en-US" sz="900" b="1" dirty="0" smtClean="0">
                  <a:solidFill>
                    <a:srgbClr val="FFFFFF"/>
                  </a:solidFill>
                  <a:latin typeface="DIN-Regular"/>
                  <a:cs typeface="DIN-Regular"/>
                </a:rPr>
                <a:t>4</a:t>
              </a:r>
              <a:endParaRPr lang="en-US" b="1" dirty="0">
                <a:solidFill>
                  <a:srgbClr val="FFFFFF"/>
                </a:solidFill>
                <a:latin typeface="DIN-Regular"/>
                <a:cs typeface="DIN-Regular"/>
              </a:endParaRPr>
            </a:p>
          </p:txBody>
        </p:sp>
      </p:grpSp>
      <p:sp>
        <p:nvSpPr>
          <p:cNvPr id="50" name="Content Placeholder 4"/>
          <p:cNvSpPr>
            <a:spLocks noGrp="1"/>
          </p:cNvSpPr>
          <p:nvPr>
            <p:ph idx="1"/>
          </p:nvPr>
        </p:nvSpPr>
        <p:spPr>
          <a:xfrm>
            <a:off x="457200" y="1200151"/>
            <a:ext cx="5327073" cy="2612965"/>
          </a:xfrm>
        </p:spPr>
        <p:txBody>
          <a:bodyPr>
            <a:normAutofit/>
          </a:bodyPr>
          <a:lstStyle/>
          <a:p>
            <a:r>
              <a:rPr lang="en-US" sz="2000" dirty="0" smtClean="0"/>
              <a:t>Everyone knowing their role</a:t>
            </a:r>
          </a:p>
          <a:p>
            <a:r>
              <a:rPr lang="en-US" sz="2000" dirty="0" smtClean="0"/>
              <a:t>Clearly defined priorities</a:t>
            </a:r>
          </a:p>
          <a:p>
            <a:r>
              <a:rPr lang="en-US" sz="2000" dirty="0" smtClean="0"/>
              <a:t>Audience focused</a:t>
            </a:r>
          </a:p>
        </p:txBody>
      </p:sp>
      <p:sp>
        <p:nvSpPr>
          <p:cNvPr id="4" name="Slide Number Placeholder 3"/>
          <p:cNvSpPr>
            <a:spLocks noGrp="1"/>
          </p:cNvSpPr>
          <p:nvPr>
            <p:ph type="sldNum" sz="quarter" idx="4"/>
          </p:nvPr>
        </p:nvSpPr>
        <p:spPr/>
        <p:txBody>
          <a:bodyPr/>
          <a:lstStyle/>
          <a:p>
            <a:pPr algn="ctr"/>
            <a:fld id="{C156D524-9221-6241-84DD-166C4B9282E1}" type="slidenum">
              <a:rPr lang="en-US" smtClean="0"/>
              <a:pPr algn="ctr"/>
              <a:t>15</a:t>
            </a:fld>
            <a:endParaRPr lang="en-US" dirty="0"/>
          </a:p>
        </p:txBody>
      </p:sp>
    </p:spTree>
    <p:extLst>
      <p:ext uri="{BB962C8B-B14F-4D97-AF65-F5344CB8AC3E}">
        <p14:creationId xmlns:p14="http://schemas.microsoft.com/office/powerpoint/2010/main" val="7579293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78787"/>
                </a:solidFill>
              </a:rPr>
              <a:t>International Olympic Committee</a:t>
            </a:r>
            <a:endParaRPr lang="en-US" dirty="0">
              <a:solidFill>
                <a:srgbClr val="878787"/>
              </a:solidFill>
            </a:endParaRPr>
          </a:p>
        </p:txBody>
      </p:sp>
      <p:sp>
        <p:nvSpPr>
          <p:cNvPr id="3" name="Content Placeholder 2"/>
          <p:cNvSpPr>
            <a:spLocks noGrp="1"/>
          </p:cNvSpPr>
          <p:nvPr>
            <p:ph idx="1"/>
          </p:nvPr>
        </p:nvSpPr>
        <p:spPr/>
        <p:txBody>
          <a:bodyPr/>
          <a:lstStyle/>
          <a:p>
            <a:pPr marL="0" indent="0">
              <a:buNone/>
            </a:pPr>
            <a:r>
              <a:rPr lang="en-US" b="1" dirty="0" smtClean="0"/>
              <a:t>Relevance:</a:t>
            </a:r>
            <a:r>
              <a:rPr lang="en-US" dirty="0" smtClean="0"/>
              <a:t> Bringing a brand’s values to life in a way that engages a new generation.</a:t>
            </a:r>
          </a:p>
        </p:txBody>
      </p:sp>
      <p:pic>
        <p:nvPicPr>
          <p:cNvPr id="6" name="Picture 5"/>
          <p:cNvPicPr>
            <a:picLocks noChangeAspect="1"/>
          </p:cNvPicPr>
          <p:nvPr/>
        </p:nvPicPr>
        <p:blipFill>
          <a:blip r:embed="rId3"/>
          <a:stretch>
            <a:fillRect/>
          </a:stretch>
        </p:blipFill>
        <p:spPr>
          <a:xfrm>
            <a:off x="3093169" y="2116872"/>
            <a:ext cx="2569876" cy="1182958"/>
          </a:xfrm>
          <a:prstGeom prst="rect">
            <a:avLst/>
          </a:prstGeom>
        </p:spPr>
      </p:pic>
      <p:sp>
        <p:nvSpPr>
          <p:cNvPr id="4" name="Slide Number Placeholder 3"/>
          <p:cNvSpPr>
            <a:spLocks noGrp="1"/>
          </p:cNvSpPr>
          <p:nvPr>
            <p:ph type="sldNum" sz="quarter" idx="4"/>
          </p:nvPr>
        </p:nvSpPr>
        <p:spPr/>
        <p:txBody>
          <a:bodyPr/>
          <a:lstStyle/>
          <a:p>
            <a:pPr algn="ctr"/>
            <a:fld id="{C156D524-9221-6241-84DD-166C4B9282E1}" type="slidenum">
              <a:rPr lang="en-US" smtClean="0"/>
              <a:pPr algn="ctr"/>
              <a:t>16</a:t>
            </a:fld>
            <a:endParaRPr lang="en-US" dirty="0"/>
          </a:p>
        </p:txBody>
      </p:sp>
    </p:spTree>
    <p:extLst>
      <p:ext uri="{BB962C8B-B14F-4D97-AF65-F5344CB8AC3E}">
        <p14:creationId xmlns:p14="http://schemas.microsoft.com/office/powerpoint/2010/main" val="1436977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lgn="l"/>
            <a:r>
              <a:rPr lang="en-US" b="1" dirty="0">
                <a:solidFill>
                  <a:srgbClr val="333333"/>
                </a:solidFill>
              </a:rPr>
              <a:t/>
            </a:r>
            <a:br>
              <a:rPr lang="en-US" b="1" dirty="0">
                <a:solidFill>
                  <a:srgbClr val="333333"/>
                </a:solidFill>
              </a:rPr>
            </a:br>
            <a:endParaRPr lang="en-US" b="1" dirty="0">
              <a:solidFill>
                <a:srgbClr val="333333"/>
              </a:solidFill>
            </a:endParaRPr>
          </a:p>
        </p:txBody>
      </p:sp>
      <p:graphicFrame>
        <p:nvGraphicFramePr>
          <p:cNvPr id="22" name="Content Placeholder 7"/>
          <p:cNvGraphicFramePr>
            <a:graphicFrameLocks noGrp="1"/>
          </p:cNvGraphicFramePr>
          <p:nvPr>
            <p:ph idx="1"/>
            <p:extLst>
              <p:ext uri="{D42A27DB-BD31-4B8C-83A1-F6EECF244321}">
                <p14:modId xmlns:p14="http://schemas.microsoft.com/office/powerpoint/2010/main" val="2244920064"/>
              </p:ext>
            </p:extLst>
          </p:nvPr>
        </p:nvGraphicFramePr>
        <p:xfrm>
          <a:off x="457200" y="1200150"/>
          <a:ext cx="8229600" cy="33940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42888" y="210741"/>
            <a:ext cx="6042190" cy="523220"/>
          </a:xfrm>
          <a:prstGeom prst="rect">
            <a:avLst/>
          </a:prstGeom>
          <a:noFill/>
        </p:spPr>
        <p:txBody>
          <a:bodyPr wrap="square" rtlCol="0">
            <a:spAutoFit/>
          </a:bodyPr>
          <a:lstStyle/>
          <a:p>
            <a:r>
              <a:rPr lang="en-US" sz="2800" dirty="0" smtClean="0">
                <a:solidFill>
                  <a:srgbClr val="878787"/>
                </a:solidFill>
                <a:latin typeface="DIN-Regular"/>
                <a:cs typeface="DIN-Regular"/>
              </a:rPr>
              <a:t>The challenge</a:t>
            </a:r>
            <a:endParaRPr lang="en-US" sz="2800" dirty="0">
              <a:solidFill>
                <a:srgbClr val="878787"/>
              </a:solidFill>
              <a:latin typeface="DIN-Regular"/>
              <a:cs typeface="DIN-Regular"/>
            </a:endParaRPr>
          </a:p>
        </p:txBody>
      </p:sp>
      <p:pic>
        <p:nvPicPr>
          <p:cNvPr id="4" name="Picture 3"/>
          <p:cNvPicPr>
            <a:picLocks noChangeAspect="1"/>
          </p:cNvPicPr>
          <p:nvPr/>
        </p:nvPicPr>
        <p:blipFill>
          <a:blip r:embed="rId4"/>
          <a:stretch>
            <a:fillRect/>
          </a:stretch>
        </p:blipFill>
        <p:spPr>
          <a:xfrm>
            <a:off x="2921146" y="1308611"/>
            <a:ext cx="1200150" cy="552450"/>
          </a:xfrm>
          <a:prstGeom prst="rect">
            <a:avLst/>
          </a:prstGeom>
        </p:spPr>
      </p:pic>
      <p:sp>
        <p:nvSpPr>
          <p:cNvPr id="2" name="Slide Number Placeholder 1"/>
          <p:cNvSpPr>
            <a:spLocks noGrp="1"/>
          </p:cNvSpPr>
          <p:nvPr>
            <p:ph type="sldNum" sz="quarter" idx="4"/>
          </p:nvPr>
        </p:nvSpPr>
        <p:spPr/>
        <p:txBody>
          <a:bodyPr/>
          <a:lstStyle/>
          <a:p>
            <a:pPr algn="ctr"/>
            <a:fld id="{C156D524-9221-6241-84DD-166C4B9282E1}" type="slidenum">
              <a:rPr lang="en-US" smtClean="0"/>
              <a:pPr algn="ctr"/>
              <a:t>17</a:t>
            </a:fld>
            <a:endParaRPr lang="en-US" dirty="0"/>
          </a:p>
        </p:txBody>
      </p:sp>
    </p:spTree>
    <p:extLst>
      <p:ext uri="{BB962C8B-B14F-4D97-AF65-F5344CB8AC3E}">
        <p14:creationId xmlns:p14="http://schemas.microsoft.com/office/powerpoint/2010/main" val="41041793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242888" y="286801"/>
            <a:ext cx="8660063" cy="304326"/>
          </a:xfrm>
          <a:prstGeom prst="rect">
            <a:avLst/>
          </a:prstGeom>
        </p:spPr>
        <p:txBody>
          <a:bodyPr>
            <a:noAutofit/>
          </a:bodyPr>
          <a:lstStyle>
            <a:lvl1pPr algn="l" defTabSz="914400" rtl="0" eaLnBrk="1" latinLnBrk="0" hangingPunct="1">
              <a:lnSpc>
                <a:spcPct val="80000"/>
              </a:lnSpc>
              <a:spcBef>
                <a:spcPct val="0"/>
              </a:spcBef>
              <a:buNone/>
              <a:defRPr lang="en-US" sz="4700" b="1" kern="1200" baseline="0" dirty="0">
                <a:solidFill>
                  <a:srgbClr val="404040"/>
                </a:solidFill>
                <a:latin typeface="ITC Avant Garde Std Bk"/>
                <a:ea typeface="+mn-ea"/>
                <a:cs typeface="ITC Avant Garde Std Bk"/>
              </a:defRPr>
            </a:lvl1pPr>
          </a:lstStyle>
          <a:p>
            <a:r>
              <a:rPr lang="en-US" sz="2800" b="0" dirty="0" smtClean="0">
                <a:solidFill>
                  <a:srgbClr val="878787"/>
                </a:solidFill>
                <a:latin typeface="DIN-Regular"/>
                <a:cs typeface="DIN-Regular"/>
              </a:rPr>
              <a:t>We discovered shared values</a:t>
            </a:r>
            <a:endParaRPr lang="en-US" sz="2800" b="0" dirty="0">
              <a:solidFill>
                <a:srgbClr val="878787"/>
              </a:solidFill>
              <a:latin typeface="DIN-Regular"/>
              <a:cs typeface="DIN-Regular"/>
            </a:endParaRPr>
          </a:p>
        </p:txBody>
      </p:sp>
      <p:sp>
        <p:nvSpPr>
          <p:cNvPr id="12" name="TextBox 11"/>
          <p:cNvSpPr txBox="1"/>
          <p:nvPr/>
        </p:nvSpPr>
        <p:spPr>
          <a:xfrm>
            <a:off x="3285006" y="924075"/>
            <a:ext cx="2364730" cy="646319"/>
          </a:xfrm>
          <a:prstGeom prst="rect">
            <a:avLst/>
          </a:prstGeom>
          <a:noFill/>
        </p:spPr>
        <p:txBody>
          <a:bodyPr wrap="none" lIns="91430" tIns="45714" rIns="91430" bIns="45714" rtlCol="0">
            <a:spAutoFit/>
          </a:bodyPr>
          <a:lstStyle/>
          <a:p>
            <a:pPr algn="ctr"/>
            <a:r>
              <a:rPr lang="en-US" sz="1200" b="1" dirty="0">
                <a:solidFill>
                  <a:srgbClr val="11447F"/>
                </a:solidFill>
                <a:latin typeface="DIN-Regular"/>
                <a:cs typeface="DIN-Regular"/>
              </a:rPr>
              <a:t>STRIVING FOR SUCCESS</a:t>
            </a:r>
            <a:r>
              <a:rPr lang="en-US" sz="1200" b="1" dirty="0" smtClean="0">
                <a:solidFill>
                  <a:srgbClr val="11447F"/>
                </a:solidFill>
                <a:latin typeface="DIN-Regular"/>
                <a:cs typeface="DIN-Regular"/>
              </a:rPr>
              <a:t/>
            </a:r>
            <a:br>
              <a:rPr lang="en-US" sz="1200" b="1" dirty="0" smtClean="0">
                <a:solidFill>
                  <a:srgbClr val="11447F"/>
                </a:solidFill>
                <a:latin typeface="DIN-Regular"/>
                <a:cs typeface="DIN-Regular"/>
              </a:rPr>
            </a:br>
            <a:r>
              <a:rPr lang="en-US" sz="1200" dirty="0" smtClean="0">
                <a:latin typeface="DIN-Regular"/>
                <a:cs typeface="DIN-Regular"/>
              </a:rPr>
              <a:t>Empowered, Determined,</a:t>
            </a:r>
            <a:br>
              <a:rPr lang="en-US" sz="1200" dirty="0" smtClean="0">
                <a:latin typeface="DIN-Regular"/>
                <a:cs typeface="DIN-Regular"/>
              </a:rPr>
            </a:br>
            <a:r>
              <a:rPr lang="en-US" sz="1200" dirty="0" smtClean="0">
                <a:latin typeface="DIN-Regular"/>
                <a:cs typeface="DIN-Regular"/>
              </a:rPr>
              <a:t>“5 Minutes of </a:t>
            </a:r>
            <a:r>
              <a:rPr lang="en-US" sz="1200" dirty="0">
                <a:latin typeface="DIN-Regular"/>
                <a:cs typeface="DIN-Regular"/>
              </a:rPr>
              <a:t>F</a:t>
            </a:r>
            <a:r>
              <a:rPr lang="en-US" sz="1200" dirty="0" smtClean="0">
                <a:latin typeface="DIN-Regular"/>
                <a:cs typeface="DIN-Regular"/>
              </a:rPr>
              <a:t>ame” Generation</a:t>
            </a:r>
            <a:endParaRPr lang="en-US" sz="1200" dirty="0">
              <a:latin typeface="DIN-Regular"/>
              <a:cs typeface="DIN-Regular"/>
            </a:endParaRPr>
          </a:p>
        </p:txBody>
      </p:sp>
      <p:sp>
        <p:nvSpPr>
          <p:cNvPr id="13" name="TextBox 12"/>
          <p:cNvSpPr txBox="1"/>
          <p:nvPr/>
        </p:nvSpPr>
        <p:spPr>
          <a:xfrm>
            <a:off x="1104502" y="4160664"/>
            <a:ext cx="2534456" cy="646319"/>
          </a:xfrm>
          <a:prstGeom prst="rect">
            <a:avLst/>
          </a:prstGeom>
          <a:noFill/>
        </p:spPr>
        <p:txBody>
          <a:bodyPr wrap="none" lIns="91430" tIns="45714" rIns="91430" bIns="45714" rtlCol="0">
            <a:spAutoFit/>
          </a:bodyPr>
          <a:lstStyle/>
          <a:p>
            <a:pPr algn="r"/>
            <a:r>
              <a:rPr lang="en-US" sz="1200" b="1" dirty="0">
                <a:solidFill>
                  <a:srgbClr val="11447F"/>
                </a:solidFill>
                <a:latin typeface="DIN-Regular"/>
                <a:cs typeface="DIN-Regular"/>
              </a:rPr>
              <a:t>CELEBRATION OF COMMUNITY</a:t>
            </a:r>
            <a:r>
              <a:rPr lang="en-US" sz="1200" dirty="0" smtClean="0">
                <a:solidFill>
                  <a:srgbClr val="11447F"/>
                </a:solidFill>
                <a:latin typeface="DIN-Regular"/>
                <a:cs typeface="DIN-Regular"/>
              </a:rPr>
              <a:t/>
            </a:r>
            <a:br>
              <a:rPr lang="en-US" sz="1200" dirty="0" smtClean="0">
                <a:solidFill>
                  <a:srgbClr val="11447F"/>
                </a:solidFill>
                <a:latin typeface="DIN-Regular"/>
                <a:cs typeface="DIN-Regular"/>
              </a:rPr>
            </a:br>
            <a:r>
              <a:rPr lang="en-US" sz="1200" dirty="0" smtClean="0">
                <a:solidFill>
                  <a:srgbClr val="333333"/>
                </a:solidFill>
                <a:latin typeface="DIN-Regular"/>
                <a:cs typeface="DIN-Regular"/>
              </a:rPr>
              <a:t>Most global and connected</a:t>
            </a:r>
            <a:br>
              <a:rPr lang="en-US" sz="1200" dirty="0" smtClean="0">
                <a:solidFill>
                  <a:srgbClr val="333333"/>
                </a:solidFill>
                <a:latin typeface="DIN-Regular"/>
                <a:cs typeface="DIN-Regular"/>
              </a:rPr>
            </a:br>
            <a:r>
              <a:rPr lang="en-US" sz="1200" dirty="0" smtClean="0">
                <a:solidFill>
                  <a:srgbClr val="333333"/>
                </a:solidFill>
                <a:latin typeface="DIN-Regular"/>
                <a:cs typeface="DIN-Regular"/>
              </a:rPr>
              <a:t>generation in history</a:t>
            </a:r>
            <a:endParaRPr lang="en-US" sz="1200" dirty="0">
              <a:solidFill>
                <a:srgbClr val="333333"/>
              </a:solidFill>
              <a:latin typeface="DIN-Regular"/>
              <a:cs typeface="DIN-Regular"/>
            </a:endParaRPr>
          </a:p>
        </p:txBody>
      </p:sp>
      <p:sp>
        <p:nvSpPr>
          <p:cNvPr id="14" name="TextBox 13"/>
          <p:cNvSpPr txBox="1"/>
          <p:nvPr/>
        </p:nvSpPr>
        <p:spPr>
          <a:xfrm>
            <a:off x="5270475" y="4141873"/>
            <a:ext cx="2005657" cy="646319"/>
          </a:xfrm>
          <a:prstGeom prst="rect">
            <a:avLst/>
          </a:prstGeom>
          <a:noFill/>
        </p:spPr>
        <p:txBody>
          <a:bodyPr wrap="none" lIns="91430" tIns="45714" rIns="91430" bIns="45714" rtlCol="0">
            <a:spAutoFit/>
          </a:bodyPr>
          <a:lstStyle/>
          <a:p>
            <a:r>
              <a:rPr lang="en-US" sz="1200" b="1" dirty="0" smtClean="0">
                <a:solidFill>
                  <a:srgbClr val="11447F"/>
                </a:solidFill>
                <a:latin typeface="DIN-Regular"/>
                <a:cs typeface="DIN-Regular"/>
              </a:rPr>
              <a:t>POSITIVE HUMAN</a:t>
            </a:r>
            <a:r>
              <a:rPr lang="en-US" sz="1200" dirty="0" smtClean="0">
                <a:solidFill>
                  <a:srgbClr val="66CC33"/>
                </a:solidFill>
                <a:latin typeface="DIN-Regular"/>
                <a:cs typeface="DIN-Regular"/>
              </a:rPr>
              <a:t/>
            </a:r>
            <a:br>
              <a:rPr lang="en-US" sz="1200" dirty="0" smtClean="0">
                <a:solidFill>
                  <a:srgbClr val="66CC33"/>
                </a:solidFill>
                <a:latin typeface="DIN-Regular"/>
                <a:cs typeface="DIN-Regular"/>
              </a:rPr>
            </a:br>
            <a:r>
              <a:rPr lang="en-US" sz="1200" dirty="0" smtClean="0">
                <a:solidFill>
                  <a:srgbClr val="333333"/>
                </a:solidFill>
                <a:latin typeface="DIN-Regular"/>
                <a:cs typeface="DIN-Regular"/>
              </a:rPr>
              <a:t>Most global and connected </a:t>
            </a:r>
            <a:br>
              <a:rPr lang="en-US" sz="1200" dirty="0" smtClean="0">
                <a:solidFill>
                  <a:srgbClr val="333333"/>
                </a:solidFill>
                <a:latin typeface="DIN-Regular"/>
                <a:cs typeface="DIN-Regular"/>
              </a:rPr>
            </a:br>
            <a:r>
              <a:rPr lang="en-US" sz="1200" dirty="0" smtClean="0">
                <a:solidFill>
                  <a:srgbClr val="333333"/>
                </a:solidFill>
                <a:latin typeface="DIN-Regular"/>
                <a:cs typeface="DIN-Regular"/>
              </a:rPr>
              <a:t>generation in history</a:t>
            </a:r>
            <a:endParaRPr lang="en-US" sz="1200" dirty="0">
              <a:solidFill>
                <a:srgbClr val="333333"/>
              </a:solidFill>
              <a:latin typeface="DIN-Regular"/>
              <a:cs typeface="DIN-Regular"/>
            </a:endParaRPr>
          </a:p>
        </p:txBody>
      </p:sp>
      <p:pic>
        <p:nvPicPr>
          <p:cNvPr id="15" name="Picture 14"/>
          <p:cNvPicPr>
            <a:picLocks noChangeAspect="1"/>
          </p:cNvPicPr>
          <p:nvPr/>
        </p:nvPicPr>
        <p:blipFill>
          <a:blip r:embed="rId3"/>
          <a:stretch>
            <a:fillRect/>
          </a:stretch>
        </p:blipFill>
        <p:spPr>
          <a:xfrm>
            <a:off x="3073822" y="1639454"/>
            <a:ext cx="2787731" cy="2418580"/>
          </a:xfrm>
          <a:prstGeom prst="rect">
            <a:avLst/>
          </a:prstGeom>
        </p:spPr>
      </p:pic>
      <p:pic>
        <p:nvPicPr>
          <p:cNvPr id="16" name="Picture 15" descr="Olympic photo-1-Grey.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2101" y="3125551"/>
            <a:ext cx="1333967" cy="838069"/>
          </a:xfrm>
          <a:prstGeom prst="rect">
            <a:avLst/>
          </a:prstGeom>
          <a:noFill/>
          <a:ln>
            <a:noFill/>
          </a:ln>
        </p:spPr>
      </p:pic>
      <p:sp>
        <p:nvSpPr>
          <p:cNvPr id="2" name="Slide Number Placeholder 1"/>
          <p:cNvSpPr>
            <a:spLocks noGrp="1"/>
          </p:cNvSpPr>
          <p:nvPr>
            <p:ph type="sldNum" sz="quarter" idx="4"/>
          </p:nvPr>
        </p:nvSpPr>
        <p:spPr/>
        <p:txBody>
          <a:bodyPr/>
          <a:lstStyle/>
          <a:p>
            <a:pPr algn="ctr"/>
            <a:fld id="{C156D524-9221-6241-84DD-166C4B9282E1}" type="slidenum">
              <a:rPr lang="en-US" smtClean="0"/>
              <a:pPr algn="ctr"/>
              <a:t>18</a:t>
            </a:fld>
            <a:endParaRPr lang="en-US" dirty="0"/>
          </a:p>
        </p:txBody>
      </p:sp>
    </p:spTree>
    <p:extLst>
      <p:ext uri="{BB962C8B-B14F-4D97-AF65-F5344CB8AC3E}">
        <p14:creationId xmlns:p14="http://schemas.microsoft.com/office/powerpoint/2010/main" val="36155560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073822" y="1639454"/>
            <a:ext cx="2787731" cy="2418580"/>
          </a:xfrm>
          <a:prstGeom prst="rect">
            <a:avLst/>
          </a:prstGeom>
        </p:spPr>
      </p:pic>
      <p:sp>
        <p:nvSpPr>
          <p:cNvPr id="5" name="TextBox 4"/>
          <p:cNvSpPr txBox="1"/>
          <p:nvPr/>
        </p:nvSpPr>
        <p:spPr>
          <a:xfrm>
            <a:off x="3622102" y="1099710"/>
            <a:ext cx="1752787" cy="400110"/>
          </a:xfrm>
          <a:prstGeom prst="rect">
            <a:avLst/>
          </a:prstGeom>
          <a:noFill/>
        </p:spPr>
        <p:txBody>
          <a:bodyPr wrap="none" rtlCol="0">
            <a:spAutoFit/>
          </a:bodyPr>
          <a:lstStyle/>
          <a:p>
            <a:pPr algn="ctr"/>
            <a:r>
              <a:rPr lang="en-US" sz="2000" b="1" dirty="0" smtClean="0">
                <a:solidFill>
                  <a:srgbClr val="11447F"/>
                </a:solidFill>
                <a:latin typeface="DIN-Regular"/>
                <a:cs typeface="DIN-Regular"/>
              </a:rPr>
              <a:t>EXCELLENCE</a:t>
            </a:r>
            <a:endParaRPr lang="en-US" sz="2000" dirty="0">
              <a:solidFill>
                <a:srgbClr val="11447F"/>
              </a:solidFill>
              <a:latin typeface="DIN-Regular"/>
              <a:cs typeface="DIN-Regular"/>
            </a:endParaRPr>
          </a:p>
        </p:txBody>
      </p:sp>
      <p:sp>
        <p:nvSpPr>
          <p:cNvPr id="6" name="TextBox 5"/>
          <p:cNvSpPr txBox="1"/>
          <p:nvPr/>
        </p:nvSpPr>
        <p:spPr>
          <a:xfrm>
            <a:off x="1512556" y="4166531"/>
            <a:ext cx="1659429" cy="400110"/>
          </a:xfrm>
          <a:prstGeom prst="rect">
            <a:avLst/>
          </a:prstGeom>
          <a:noFill/>
        </p:spPr>
        <p:txBody>
          <a:bodyPr wrap="none" rtlCol="0">
            <a:spAutoFit/>
          </a:bodyPr>
          <a:lstStyle/>
          <a:p>
            <a:pPr algn="ctr"/>
            <a:r>
              <a:rPr lang="en-US" sz="2000" b="1" dirty="0" smtClean="0">
                <a:solidFill>
                  <a:srgbClr val="11447F"/>
                </a:solidFill>
                <a:latin typeface="DIN-Regular"/>
                <a:cs typeface="DIN-Regular"/>
              </a:rPr>
              <a:t>FRIENDSHIP</a:t>
            </a:r>
            <a:endParaRPr lang="en-US" sz="2000" dirty="0">
              <a:solidFill>
                <a:srgbClr val="11447F"/>
              </a:solidFill>
              <a:latin typeface="DIN-Regular"/>
              <a:cs typeface="DIN-Regular"/>
            </a:endParaRPr>
          </a:p>
        </p:txBody>
      </p:sp>
      <p:sp>
        <p:nvSpPr>
          <p:cNvPr id="7" name="TextBox 6"/>
          <p:cNvSpPr txBox="1"/>
          <p:nvPr/>
        </p:nvSpPr>
        <p:spPr>
          <a:xfrm>
            <a:off x="5970660" y="4114576"/>
            <a:ext cx="1275733" cy="400110"/>
          </a:xfrm>
          <a:prstGeom prst="rect">
            <a:avLst/>
          </a:prstGeom>
          <a:noFill/>
        </p:spPr>
        <p:txBody>
          <a:bodyPr wrap="none" rtlCol="0">
            <a:spAutoFit/>
          </a:bodyPr>
          <a:lstStyle/>
          <a:p>
            <a:pPr algn="ctr"/>
            <a:r>
              <a:rPr lang="en-US" sz="2000" b="1" dirty="0" smtClean="0">
                <a:solidFill>
                  <a:srgbClr val="11447F"/>
                </a:solidFill>
                <a:latin typeface="DIN-Regular"/>
                <a:cs typeface="DIN-Regular"/>
              </a:rPr>
              <a:t>RESPECT</a:t>
            </a:r>
            <a:endParaRPr lang="en-US" sz="2000" dirty="0">
              <a:solidFill>
                <a:srgbClr val="11447F"/>
              </a:solidFill>
              <a:latin typeface="DIN-Regular"/>
              <a:cs typeface="DIN-Regular"/>
            </a:endParaRPr>
          </a:p>
        </p:txBody>
      </p:sp>
      <p:sp>
        <p:nvSpPr>
          <p:cNvPr id="11" name="Title 3"/>
          <p:cNvSpPr txBox="1">
            <a:spLocks/>
          </p:cNvSpPr>
          <p:nvPr/>
        </p:nvSpPr>
        <p:spPr>
          <a:xfrm>
            <a:off x="242888" y="286801"/>
            <a:ext cx="8586537" cy="304326"/>
          </a:xfrm>
          <a:prstGeom prst="rect">
            <a:avLst/>
          </a:prstGeom>
        </p:spPr>
        <p:txBody>
          <a:bodyPr>
            <a:noAutofit/>
          </a:bodyPr>
          <a:lstStyle>
            <a:lvl1pPr algn="l" defTabSz="914400" rtl="0" eaLnBrk="1" latinLnBrk="0" hangingPunct="1">
              <a:lnSpc>
                <a:spcPct val="80000"/>
              </a:lnSpc>
              <a:spcBef>
                <a:spcPct val="0"/>
              </a:spcBef>
              <a:buNone/>
              <a:defRPr lang="en-US" sz="4700" b="1" kern="1200" baseline="0" dirty="0">
                <a:solidFill>
                  <a:srgbClr val="404040"/>
                </a:solidFill>
                <a:latin typeface="ITC Avant Garde Std Bk"/>
                <a:ea typeface="+mn-ea"/>
                <a:cs typeface="ITC Avant Garde Std Bk"/>
              </a:defRPr>
            </a:lvl1pPr>
          </a:lstStyle>
          <a:p>
            <a:r>
              <a:rPr lang="en-US" sz="2800" b="0" dirty="0" smtClean="0">
                <a:solidFill>
                  <a:srgbClr val="878787"/>
                </a:solidFill>
                <a:latin typeface="DIN-Regular"/>
                <a:cs typeface="DIN-Regular"/>
              </a:rPr>
              <a:t>And built a brand platform</a:t>
            </a:r>
            <a:endParaRPr lang="en-US" sz="2800" b="0" dirty="0">
              <a:solidFill>
                <a:srgbClr val="878787"/>
              </a:solidFill>
              <a:latin typeface="DIN-Regular"/>
              <a:cs typeface="DIN-Regular"/>
            </a:endParaRPr>
          </a:p>
        </p:txBody>
      </p:sp>
      <p:pic>
        <p:nvPicPr>
          <p:cNvPr id="3" name="Picture 2"/>
          <p:cNvPicPr>
            <a:picLocks noChangeAspect="1"/>
          </p:cNvPicPr>
          <p:nvPr/>
        </p:nvPicPr>
        <p:blipFill>
          <a:blip r:embed="rId4"/>
          <a:stretch>
            <a:fillRect/>
          </a:stretch>
        </p:blipFill>
        <p:spPr>
          <a:xfrm>
            <a:off x="3619496" y="3396102"/>
            <a:ext cx="1747520" cy="182880"/>
          </a:xfrm>
          <a:prstGeom prst="rect">
            <a:avLst/>
          </a:prstGeom>
        </p:spPr>
      </p:pic>
      <p:sp>
        <p:nvSpPr>
          <p:cNvPr id="2" name="Slide Number Placeholder 1"/>
          <p:cNvSpPr>
            <a:spLocks noGrp="1"/>
          </p:cNvSpPr>
          <p:nvPr>
            <p:ph type="sldNum" sz="quarter" idx="4"/>
          </p:nvPr>
        </p:nvSpPr>
        <p:spPr/>
        <p:txBody>
          <a:bodyPr/>
          <a:lstStyle/>
          <a:p>
            <a:pPr algn="ctr"/>
            <a:fld id="{C156D524-9221-6241-84DD-166C4B9282E1}" type="slidenum">
              <a:rPr lang="en-US" smtClean="0"/>
              <a:pPr algn="ctr"/>
              <a:t>19</a:t>
            </a:fld>
            <a:endParaRPr lang="en-US" dirty="0"/>
          </a:p>
        </p:txBody>
      </p:sp>
    </p:spTree>
    <p:extLst>
      <p:ext uri="{BB962C8B-B14F-4D97-AF65-F5344CB8AC3E}">
        <p14:creationId xmlns:p14="http://schemas.microsoft.com/office/powerpoint/2010/main" val="29203087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63"/>
          <p:cNvSpPr>
            <a:spLocks noGrp="1"/>
          </p:cNvSpPr>
          <p:nvPr>
            <p:ph type="title"/>
          </p:nvPr>
        </p:nvSpPr>
        <p:spPr>
          <a:xfrm>
            <a:off x="254167" y="205980"/>
            <a:ext cx="9288151" cy="568450"/>
          </a:xfrm>
        </p:spPr>
        <p:txBody>
          <a:bodyPr>
            <a:normAutofit/>
          </a:bodyPr>
          <a:lstStyle/>
          <a:p>
            <a:r>
              <a:rPr lang="en-US" sz="2400" dirty="0"/>
              <a:t>We help clients grow </a:t>
            </a:r>
            <a:r>
              <a:rPr lang="en-US" sz="2400" dirty="0" smtClean="0"/>
              <a:t>by involving </a:t>
            </a:r>
            <a:r>
              <a:rPr lang="en-US" sz="2400" dirty="0"/>
              <a:t>people in brand </a:t>
            </a:r>
            <a:r>
              <a:rPr lang="en-US" sz="2400" dirty="0" smtClean="0"/>
              <a:t>experiences</a:t>
            </a:r>
            <a:endParaRPr lang="en-US" sz="2400" dirty="0"/>
          </a:p>
        </p:txBody>
      </p:sp>
      <p:pic>
        <p:nvPicPr>
          <p:cNvPr id="30" name="Picture 29"/>
          <p:cNvPicPr>
            <a:picLocks noChangeAspect="1"/>
          </p:cNvPicPr>
          <p:nvPr/>
        </p:nvPicPr>
        <p:blipFill rotWithShape="1">
          <a:blip r:embed="rId3" cstate="screen">
            <a:extLst>
              <a:ext uri="{28A0092B-C50C-407E-A947-70E740481C1C}">
                <a14:useLocalDpi xmlns:a14="http://schemas.microsoft.com/office/drawing/2010/main"/>
              </a:ext>
            </a:extLst>
          </a:blip>
          <a:srcRect l="-3913" t="-1820" r="-2976" b="-1859"/>
          <a:stretch/>
        </p:blipFill>
        <p:spPr>
          <a:xfrm>
            <a:off x="1306240" y="1021773"/>
            <a:ext cx="1469043" cy="1805425"/>
          </a:xfrm>
          <a:prstGeom prst="rect">
            <a:avLst/>
          </a:prstGeom>
        </p:spPr>
      </p:pic>
      <p:pic>
        <p:nvPicPr>
          <p:cNvPr id="32" name="Picture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21467" y="1072394"/>
            <a:ext cx="2795477" cy="1722450"/>
          </a:xfrm>
          <a:prstGeom prst="rect">
            <a:avLst/>
          </a:prstGeom>
        </p:spPr>
      </p:pic>
      <p:pic>
        <p:nvPicPr>
          <p:cNvPr id="33" name="Picture 32"/>
          <p:cNvPicPr>
            <a:picLocks noChangeAspect="1"/>
          </p:cNvPicPr>
          <p:nvPr/>
        </p:nvPicPr>
        <p:blipFill rotWithShape="1">
          <a:blip r:embed="rId5" cstate="screen">
            <a:extLst>
              <a:ext uri="{28A0092B-C50C-407E-A947-70E740481C1C}">
                <a14:useLocalDpi xmlns:a14="http://schemas.microsoft.com/office/drawing/2010/main"/>
              </a:ext>
            </a:extLst>
          </a:blip>
          <a:srcRect l="1125" t="4159" r="1480" b="22632"/>
          <a:stretch/>
        </p:blipFill>
        <p:spPr>
          <a:xfrm>
            <a:off x="882897" y="2907278"/>
            <a:ext cx="1711644" cy="1715473"/>
          </a:xfrm>
          <a:prstGeom prst="rect">
            <a:avLst/>
          </a:prstGeom>
          <a:ln>
            <a:solidFill>
              <a:schemeClr val="bg1">
                <a:lumMod val="85000"/>
              </a:schemeClr>
            </a:solidFill>
          </a:ln>
        </p:spPr>
      </p:pic>
      <p:pic>
        <p:nvPicPr>
          <p:cNvPr id="34" name="Picture 33"/>
          <p:cNvPicPr>
            <a:picLocks noChangeAspect="1"/>
          </p:cNvPicPr>
          <p:nvPr/>
        </p:nvPicPr>
        <p:blipFill rotWithShape="1">
          <a:blip r:embed="rId6" cstate="screen">
            <a:extLst>
              <a:ext uri="{28A0092B-C50C-407E-A947-70E740481C1C}">
                <a14:useLocalDpi xmlns:a14="http://schemas.microsoft.com/office/drawing/2010/main"/>
              </a:ext>
            </a:extLst>
          </a:blip>
          <a:srcRect r="-227"/>
          <a:stretch/>
        </p:blipFill>
        <p:spPr>
          <a:xfrm>
            <a:off x="2675951" y="2903869"/>
            <a:ext cx="2640117" cy="1725858"/>
          </a:xfrm>
          <a:prstGeom prst="rect">
            <a:avLst/>
          </a:prstGeom>
        </p:spPr>
      </p:pic>
      <p:pic>
        <p:nvPicPr>
          <p:cNvPr id="35" name="Picture 3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18310" y="1068540"/>
            <a:ext cx="1726304" cy="1726304"/>
          </a:xfrm>
          <a:prstGeom prst="rect">
            <a:avLst/>
          </a:prstGeom>
        </p:spPr>
      </p:pic>
      <p:pic>
        <p:nvPicPr>
          <p:cNvPr id="4" name="Picture 3" descr="capella_web.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98052" y="2907278"/>
            <a:ext cx="2440699" cy="1722449"/>
          </a:xfrm>
          <a:prstGeom prst="rect">
            <a:avLst/>
          </a:prstGeom>
        </p:spPr>
      </p:pic>
      <p:sp>
        <p:nvSpPr>
          <p:cNvPr id="2" name="Slide Number Placeholder 1"/>
          <p:cNvSpPr>
            <a:spLocks noGrp="1"/>
          </p:cNvSpPr>
          <p:nvPr>
            <p:ph type="sldNum" sz="quarter" idx="4"/>
          </p:nvPr>
        </p:nvSpPr>
        <p:spPr/>
        <p:txBody>
          <a:bodyPr/>
          <a:lstStyle/>
          <a:p>
            <a:pPr algn="ctr"/>
            <a:fld id="{C156D524-9221-6241-84DD-166C4B9282E1}" type="slidenum">
              <a:rPr lang="en-US" smtClean="0"/>
              <a:pPr algn="ctr"/>
              <a:t>2</a:t>
            </a:fld>
            <a:endParaRPr lang="en-US" dirty="0"/>
          </a:p>
        </p:txBody>
      </p:sp>
    </p:spTree>
    <p:extLst>
      <p:ext uri="{BB962C8B-B14F-4D97-AF65-F5344CB8AC3E}">
        <p14:creationId xmlns:p14="http://schemas.microsoft.com/office/powerpoint/2010/main" val="20401035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solidFill>
                  <a:srgbClr val="878787"/>
                </a:solidFill>
              </a:rPr>
              <a:t>Then we made the movement accessible</a:t>
            </a:r>
            <a:endParaRPr lang="en-US" dirty="0">
              <a:solidFill>
                <a:srgbClr val="878787"/>
              </a:solidFill>
            </a:endParaRPr>
          </a:p>
        </p:txBody>
      </p:sp>
      <p:sp>
        <p:nvSpPr>
          <p:cNvPr id="6" name="Title 1"/>
          <p:cNvSpPr txBox="1">
            <a:spLocks/>
          </p:cNvSpPr>
          <p:nvPr/>
        </p:nvSpPr>
        <p:spPr>
          <a:xfrm>
            <a:off x="210365" y="215901"/>
            <a:ext cx="8229600" cy="1124119"/>
          </a:xfrm>
          <a:prstGeom prst="rect">
            <a:avLst/>
          </a:prstGeom>
        </p:spPr>
        <p:txBody>
          <a:bodyPr lIns="91440" tIns="45720" rIns="91440" bIns="45720">
            <a:normAutofit fontScale="97500"/>
          </a:bodyPr>
          <a:lstStyle>
            <a:lvl1pPr algn="l" defTabSz="1463040" rtl="0" eaLnBrk="1" latinLnBrk="0" hangingPunct="1">
              <a:lnSpc>
                <a:spcPct val="80000"/>
              </a:lnSpc>
              <a:spcBef>
                <a:spcPct val="0"/>
              </a:spcBef>
              <a:buNone/>
              <a:defRPr sz="5100" kern="1200">
                <a:solidFill>
                  <a:schemeClr val="tx1"/>
                </a:solidFill>
                <a:latin typeface="ITC Avant Garde Std Demi"/>
                <a:ea typeface="+mj-ea"/>
                <a:cs typeface="ITC Avant Garde Std Demi"/>
              </a:defRPr>
            </a:lvl1pPr>
          </a:lstStyle>
          <a:p>
            <a:pPr lvl="0"/>
            <a:r>
              <a:rPr lang="en-US" sz="2400" dirty="0" smtClean="0">
                <a:latin typeface="DIN-Regular"/>
                <a:cs typeface="DIN-Regular"/>
              </a:rPr>
              <a:t> </a:t>
            </a:r>
            <a:endParaRPr lang="en-US" sz="2400" b="1" dirty="0">
              <a:latin typeface="DIN-Regular"/>
              <a:cs typeface="DIN-Regular"/>
            </a:endParaRPr>
          </a:p>
        </p:txBody>
      </p:sp>
      <p:grpSp>
        <p:nvGrpSpPr>
          <p:cNvPr id="13" name="Group 12"/>
          <p:cNvGrpSpPr/>
          <p:nvPr/>
        </p:nvGrpSpPr>
        <p:grpSpPr>
          <a:xfrm>
            <a:off x="801443" y="877453"/>
            <a:ext cx="7407378" cy="3878943"/>
            <a:chOff x="330200" y="1600200"/>
            <a:chExt cx="7615945" cy="4453671"/>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200" y="1600200"/>
              <a:ext cx="2574764" cy="1444897"/>
            </a:xfrm>
            <a:prstGeom prst="rect">
              <a:avLst/>
            </a:prstGeom>
          </p:spPr>
        </p:pic>
        <p:grpSp>
          <p:nvGrpSpPr>
            <p:cNvPr id="3" name="Group 2"/>
            <p:cNvGrpSpPr/>
            <p:nvPr/>
          </p:nvGrpSpPr>
          <p:grpSpPr>
            <a:xfrm>
              <a:off x="2974972" y="1600201"/>
              <a:ext cx="4971173" cy="4453670"/>
              <a:chOff x="2784828" y="1895636"/>
              <a:chExt cx="5758318" cy="5158873"/>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4828" y="1895636"/>
                <a:ext cx="5758318" cy="237573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84828" y="4360271"/>
                <a:ext cx="5758318" cy="2694238"/>
              </a:xfrm>
              <a:prstGeom prst="rect">
                <a:avLst/>
              </a:prstGeom>
            </p:spPr>
          </p:pic>
        </p:gr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200" y="3104587"/>
              <a:ext cx="2574764" cy="1444897"/>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200" y="4608974"/>
              <a:ext cx="2574764" cy="1444897"/>
            </a:xfrm>
            <a:prstGeom prst="rect">
              <a:avLst/>
            </a:prstGeom>
          </p:spPr>
        </p:pic>
      </p:grpSp>
      <p:sp>
        <p:nvSpPr>
          <p:cNvPr id="2" name="Slide Number Placeholder 1"/>
          <p:cNvSpPr>
            <a:spLocks noGrp="1"/>
          </p:cNvSpPr>
          <p:nvPr>
            <p:ph type="sldNum" sz="quarter" idx="4"/>
          </p:nvPr>
        </p:nvSpPr>
        <p:spPr/>
        <p:txBody>
          <a:bodyPr/>
          <a:lstStyle/>
          <a:p>
            <a:pPr algn="ctr"/>
            <a:fld id="{C156D524-9221-6241-84DD-166C4B9282E1}" type="slidenum">
              <a:rPr lang="en-US" smtClean="0"/>
              <a:pPr algn="ctr"/>
              <a:t>20</a:t>
            </a:fld>
            <a:endParaRPr lang="en-US" dirty="0"/>
          </a:p>
        </p:txBody>
      </p:sp>
    </p:spTree>
    <p:extLst>
      <p:ext uri="{BB962C8B-B14F-4D97-AF65-F5344CB8AC3E}">
        <p14:creationId xmlns:p14="http://schemas.microsoft.com/office/powerpoint/2010/main" val="2210585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waiian-airlin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1" y="0"/>
            <a:ext cx="9142369" cy="5143500"/>
          </a:xfrm>
          <a:prstGeom prst="rect">
            <a:avLst/>
          </a:prstGeom>
        </p:spPr>
      </p:pic>
      <p:sp>
        <p:nvSpPr>
          <p:cNvPr id="2" name="Title 1"/>
          <p:cNvSpPr>
            <a:spLocks noGrp="1"/>
          </p:cNvSpPr>
          <p:nvPr>
            <p:ph type="title"/>
          </p:nvPr>
        </p:nvSpPr>
        <p:spPr>
          <a:ln>
            <a:noFill/>
          </a:ln>
        </p:spPr>
        <p:txBody>
          <a:bodyPr/>
          <a:lstStyle/>
          <a:p>
            <a:r>
              <a:rPr lang="en-US" dirty="0" smtClean="0">
                <a:solidFill>
                  <a:schemeClr val="bg1"/>
                </a:solidFill>
              </a:rPr>
              <a:t>Hawaiian Airlines</a:t>
            </a:r>
            <a:endParaRPr lang="en-US" dirty="0">
              <a:solidFill>
                <a:schemeClr val="bg1"/>
              </a:solidFill>
            </a:endParaRPr>
          </a:p>
        </p:txBody>
      </p:sp>
      <p:sp>
        <p:nvSpPr>
          <p:cNvPr id="5" name="TextBox 4"/>
          <p:cNvSpPr txBox="1"/>
          <p:nvPr/>
        </p:nvSpPr>
        <p:spPr>
          <a:xfrm>
            <a:off x="254168" y="851932"/>
            <a:ext cx="7273468" cy="646331"/>
          </a:xfrm>
          <a:prstGeom prst="rect">
            <a:avLst/>
          </a:prstGeom>
          <a:noFill/>
        </p:spPr>
        <p:txBody>
          <a:bodyPr wrap="square" rtlCol="0">
            <a:spAutoFit/>
          </a:bodyPr>
          <a:lstStyle/>
          <a:p>
            <a:r>
              <a:rPr lang="en-US" dirty="0" smtClean="0">
                <a:solidFill>
                  <a:srgbClr val="FFFFFF"/>
                </a:solidFill>
                <a:latin typeface="DIN-Regular"/>
              </a:rPr>
              <a:t>Relevance: Building a brand through a DR program that increases direct bookings at a lower cost and a higher ROAS</a:t>
            </a:r>
            <a:endParaRPr lang="en-US" strike="sngStrike" dirty="0">
              <a:solidFill>
                <a:srgbClr val="FFFFFF"/>
              </a:solidFill>
              <a:latin typeface="DIN-Regular"/>
            </a:endParaRPr>
          </a:p>
        </p:txBody>
      </p:sp>
      <p:sp>
        <p:nvSpPr>
          <p:cNvPr id="3" name="Slide Number Placeholder 2"/>
          <p:cNvSpPr>
            <a:spLocks noGrp="1"/>
          </p:cNvSpPr>
          <p:nvPr>
            <p:ph type="sldNum" sz="quarter" idx="4"/>
          </p:nvPr>
        </p:nvSpPr>
        <p:spPr/>
        <p:txBody>
          <a:bodyPr/>
          <a:lstStyle/>
          <a:p>
            <a:pPr algn="ctr"/>
            <a:fld id="{C156D524-9221-6241-84DD-166C4B9282E1}" type="slidenum">
              <a:rPr lang="en-US" smtClean="0"/>
              <a:pPr algn="ctr"/>
              <a:t>21</a:t>
            </a:fld>
            <a:endParaRPr lang="en-US" dirty="0"/>
          </a:p>
        </p:txBody>
      </p:sp>
    </p:spTree>
    <p:extLst>
      <p:ext uri="{BB962C8B-B14F-4D97-AF65-F5344CB8AC3E}">
        <p14:creationId xmlns:p14="http://schemas.microsoft.com/office/powerpoint/2010/main" val="1067096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167" y="205980"/>
            <a:ext cx="9674924" cy="568450"/>
          </a:xfrm>
        </p:spPr>
        <p:txBody>
          <a:bodyPr>
            <a:noAutofit/>
          </a:bodyPr>
          <a:lstStyle/>
          <a:p>
            <a:r>
              <a:rPr lang="en-US" sz="2650" dirty="0" smtClean="0">
                <a:solidFill>
                  <a:srgbClr val="878787"/>
                </a:solidFill>
              </a:rPr>
              <a:t>We started with a proprietary data management platform</a:t>
            </a:r>
            <a:endParaRPr lang="en-US" sz="2650" dirty="0">
              <a:solidFill>
                <a:srgbClr val="878787"/>
              </a:solidFill>
            </a:endParaRPr>
          </a:p>
        </p:txBody>
      </p:sp>
      <p:pic>
        <p:nvPicPr>
          <p:cNvPr id="4" name="Content Placeholder 3" descr="Screen Shot 2014-10-28 at 1.26.16 PM.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98498" y="1038079"/>
            <a:ext cx="7543800" cy="3635380"/>
          </a:xfrm>
        </p:spPr>
      </p:pic>
      <p:sp>
        <p:nvSpPr>
          <p:cNvPr id="3" name="Slide Number Placeholder 2"/>
          <p:cNvSpPr>
            <a:spLocks noGrp="1"/>
          </p:cNvSpPr>
          <p:nvPr>
            <p:ph type="sldNum" sz="quarter" idx="4"/>
          </p:nvPr>
        </p:nvSpPr>
        <p:spPr/>
        <p:txBody>
          <a:bodyPr/>
          <a:lstStyle/>
          <a:p>
            <a:pPr algn="ctr"/>
            <a:fld id="{C156D524-9221-6241-84DD-166C4B9282E1}" type="slidenum">
              <a:rPr lang="en-US" smtClean="0"/>
              <a:pPr algn="ctr"/>
              <a:t>22</a:t>
            </a:fld>
            <a:endParaRPr lang="en-US" dirty="0"/>
          </a:p>
        </p:txBody>
      </p:sp>
    </p:spTree>
    <p:extLst>
      <p:ext uri="{BB962C8B-B14F-4D97-AF65-F5344CB8AC3E}">
        <p14:creationId xmlns:p14="http://schemas.microsoft.com/office/powerpoint/2010/main" val="4066249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we’ve made good progress</a:t>
            </a: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7364" y="1356591"/>
            <a:ext cx="7453718" cy="2759462"/>
          </a:xfrm>
          <a:prstGeom prst="rect">
            <a:avLst/>
          </a:prstGeom>
        </p:spPr>
      </p:pic>
      <p:sp>
        <p:nvSpPr>
          <p:cNvPr id="3" name="Slide Number Placeholder 2"/>
          <p:cNvSpPr>
            <a:spLocks noGrp="1"/>
          </p:cNvSpPr>
          <p:nvPr>
            <p:ph type="sldNum" sz="quarter" idx="4"/>
          </p:nvPr>
        </p:nvSpPr>
        <p:spPr/>
        <p:txBody>
          <a:bodyPr/>
          <a:lstStyle/>
          <a:p>
            <a:pPr algn="ctr"/>
            <a:fld id="{C156D524-9221-6241-84DD-166C4B9282E1}" type="slidenum">
              <a:rPr lang="en-US" smtClean="0"/>
              <a:pPr algn="ctr"/>
              <a:t>23</a:t>
            </a:fld>
            <a:endParaRPr lang="en-US" dirty="0"/>
          </a:p>
        </p:txBody>
      </p:sp>
    </p:spTree>
    <p:extLst>
      <p:ext uri="{BB962C8B-B14F-4D97-AF65-F5344CB8AC3E}">
        <p14:creationId xmlns:p14="http://schemas.microsoft.com/office/powerpoint/2010/main" val="36975205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97820"/>
            <a:ext cx="3089564" cy="2483498"/>
          </a:xfrm>
        </p:spPr>
        <p:txBody>
          <a:bodyPr/>
          <a:lstStyle/>
          <a:p>
            <a:r>
              <a:rPr lang="en-US" dirty="0" smtClean="0"/>
              <a:t>Enough about us, lets talk about you</a:t>
            </a:r>
            <a:endParaRPr lang="en-US" dirty="0"/>
          </a:p>
        </p:txBody>
      </p:sp>
    </p:spTree>
    <p:extLst>
      <p:ext uri="{BB962C8B-B14F-4D97-AF65-F5344CB8AC3E}">
        <p14:creationId xmlns:p14="http://schemas.microsoft.com/office/powerpoint/2010/main" val="1426298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education industry is in flux</a:t>
            </a:r>
            <a:endParaRPr lang="en-US" dirty="0"/>
          </a:p>
        </p:txBody>
      </p:sp>
      <p:sp>
        <p:nvSpPr>
          <p:cNvPr id="4" name="TextBox 3"/>
          <p:cNvSpPr txBox="1"/>
          <p:nvPr/>
        </p:nvSpPr>
        <p:spPr>
          <a:xfrm>
            <a:off x="2156691" y="2957560"/>
            <a:ext cx="184666" cy="369332"/>
          </a:xfrm>
          <a:prstGeom prst="rect">
            <a:avLst/>
          </a:prstGeom>
          <a:noFill/>
        </p:spPr>
        <p:txBody>
          <a:bodyPr wrap="none" rtlCol="0">
            <a:spAutoFit/>
          </a:bodyPr>
          <a:lstStyle/>
          <a:p>
            <a:endParaRPr lang="en-US" dirty="0">
              <a:solidFill>
                <a:srgbClr val="FF0000"/>
              </a:solidFill>
              <a:latin typeface="DIN-Regular"/>
            </a:endParaRPr>
          </a:p>
        </p:txBody>
      </p:sp>
      <p:sp>
        <p:nvSpPr>
          <p:cNvPr id="6" name="Content Placeholder 5"/>
          <p:cNvSpPr>
            <a:spLocks noGrp="1"/>
          </p:cNvSpPr>
          <p:nvPr>
            <p:ph idx="1"/>
          </p:nvPr>
        </p:nvSpPr>
        <p:spPr>
          <a:xfrm>
            <a:off x="1354668" y="1260324"/>
            <a:ext cx="6457756" cy="3394472"/>
          </a:xfrm>
        </p:spPr>
        <p:txBody>
          <a:bodyPr>
            <a:normAutofit/>
          </a:bodyPr>
          <a:lstStyle/>
          <a:p>
            <a:pPr marL="0" indent="0">
              <a:buNone/>
            </a:pPr>
            <a:r>
              <a:rPr lang="en-US" b="1" i="1" dirty="0"/>
              <a:t>“Online education is a disruptive </a:t>
            </a:r>
            <a:r>
              <a:rPr lang="en-US" b="1" i="1" dirty="0" smtClean="0"/>
              <a:t>innovation—one </a:t>
            </a:r>
            <a:r>
              <a:rPr lang="en-US" b="1" i="1" dirty="0"/>
              <a:t>that introduces more convenient and affordable products or services that over time transform sectors.”</a:t>
            </a:r>
          </a:p>
          <a:p>
            <a:pPr marL="0" indent="0">
              <a:buNone/>
            </a:pPr>
            <a:endParaRPr lang="en-US" b="1" i="1" dirty="0"/>
          </a:p>
          <a:p>
            <a:pPr marL="0" indent="0">
              <a:buNone/>
            </a:pPr>
            <a:r>
              <a:rPr lang="en-US" b="1" i="1" dirty="0"/>
              <a:t>“We predict that existing consumers will ultimately adopt the disruption, and a host of struggling colleges and </a:t>
            </a:r>
            <a:r>
              <a:rPr lang="en-US" b="1" i="1" dirty="0" smtClean="0"/>
              <a:t>universities— </a:t>
            </a:r>
            <a:r>
              <a:rPr lang="en-US" b="1" i="1" dirty="0"/>
              <a:t>the bottom 25 percent of every </a:t>
            </a:r>
            <a:r>
              <a:rPr lang="en-US" b="1" i="1" dirty="0" smtClean="0"/>
              <a:t>tier—will </a:t>
            </a:r>
            <a:r>
              <a:rPr lang="en-US" b="1" i="1" dirty="0"/>
              <a:t>disappear or merge in the next 10 to 15 years.”</a:t>
            </a:r>
          </a:p>
          <a:p>
            <a:pPr marL="0" indent="0" algn="r">
              <a:buNone/>
            </a:pPr>
            <a:r>
              <a:rPr lang="en-US" b="1" dirty="0" smtClean="0"/>
              <a:t>– </a:t>
            </a:r>
            <a:r>
              <a:rPr lang="en-US" sz="1400" b="1" dirty="0" smtClean="0"/>
              <a:t>Clayton </a:t>
            </a:r>
            <a:r>
              <a:rPr lang="en-US" sz="1400" b="1" dirty="0"/>
              <a:t>Christensen, </a:t>
            </a:r>
            <a:endParaRPr lang="en-US" sz="1400" b="1" dirty="0" smtClean="0"/>
          </a:p>
          <a:p>
            <a:pPr marL="0" indent="0" algn="r">
              <a:buNone/>
            </a:pPr>
            <a:r>
              <a:rPr lang="en-US" sz="1400" dirty="0" smtClean="0"/>
              <a:t>Harvard </a:t>
            </a:r>
            <a:r>
              <a:rPr lang="en-US" sz="1400" dirty="0"/>
              <a:t>Professor of Business Administration </a:t>
            </a:r>
            <a:endParaRPr lang="en-US" sz="1400" dirty="0" smtClean="0"/>
          </a:p>
          <a:p>
            <a:pPr marL="0" indent="0" algn="r">
              <a:buNone/>
            </a:pPr>
            <a:r>
              <a:rPr lang="en-US" sz="1400" dirty="0" smtClean="0"/>
              <a:t>Source</a:t>
            </a:r>
            <a:r>
              <a:rPr lang="en-US" sz="1400" dirty="0"/>
              <a:t>: </a:t>
            </a:r>
            <a:r>
              <a:rPr lang="en-US" sz="1400" dirty="0" smtClean="0"/>
              <a:t>November </a:t>
            </a:r>
            <a:r>
              <a:rPr lang="en-US" sz="1400" dirty="0"/>
              <a:t>2013 </a:t>
            </a:r>
            <a:r>
              <a:rPr lang="en-US" sz="1400" i="1" dirty="0"/>
              <a:t>NY Times</a:t>
            </a:r>
          </a:p>
          <a:p>
            <a:endParaRPr lang="en-US" dirty="0"/>
          </a:p>
        </p:txBody>
      </p:sp>
      <p:sp>
        <p:nvSpPr>
          <p:cNvPr id="3" name="Slide Number Placeholder 2"/>
          <p:cNvSpPr>
            <a:spLocks noGrp="1"/>
          </p:cNvSpPr>
          <p:nvPr>
            <p:ph type="sldNum" sz="quarter" idx="4"/>
          </p:nvPr>
        </p:nvSpPr>
        <p:spPr/>
        <p:txBody>
          <a:bodyPr/>
          <a:lstStyle/>
          <a:p>
            <a:pPr algn="ctr"/>
            <a:fld id="{C156D524-9221-6241-84DD-166C4B9282E1}" type="slidenum">
              <a:rPr lang="en-US" smtClean="0"/>
              <a:pPr algn="ctr"/>
              <a:t>25</a:t>
            </a:fld>
            <a:endParaRPr lang="en-US" dirty="0"/>
          </a:p>
        </p:txBody>
      </p:sp>
    </p:spTree>
    <p:extLst>
      <p:ext uri="{BB962C8B-B14F-4D97-AF65-F5344CB8AC3E}">
        <p14:creationId xmlns:p14="http://schemas.microsoft.com/office/powerpoint/2010/main" val="3235615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Meanwhile, it’s still hard to differentiate</a:t>
            </a:r>
            <a:endParaRPr lang="en-US" dirty="0"/>
          </a:p>
        </p:txBody>
      </p:sp>
      <p:pic>
        <p:nvPicPr>
          <p:cNvPr id="8" name="Picture 7" descr="Screen Shot 2014-11-05 at 12.39.05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7080" y="1216657"/>
            <a:ext cx="1048414" cy="861621"/>
          </a:xfrm>
          <a:prstGeom prst="rect">
            <a:avLst/>
          </a:prstGeom>
        </p:spPr>
      </p:pic>
      <p:pic>
        <p:nvPicPr>
          <p:cNvPr id="9" name="Picture 8" descr="Screen Shot 2014-11-05 at 12.52.36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23732" y="1216657"/>
            <a:ext cx="1031013" cy="861622"/>
          </a:xfrm>
          <a:prstGeom prst="rect">
            <a:avLst/>
          </a:prstGeom>
        </p:spPr>
      </p:pic>
      <p:pic>
        <p:nvPicPr>
          <p:cNvPr id="12" name="Picture 11" descr="Screen Shot 2014-11-05 at 1.19.28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606" y="1216656"/>
            <a:ext cx="1585160" cy="855556"/>
          </a:xfrm>
          <a:prstGeom prst="rect">
            <a:avLst/>
          </a:prstGeom>
        </p:spPr>
      </p:pic>
      <p:pic>
        <p:nvPicPr>
          <p:cNvPr id="5" name="Picture 4" descr="Screen Shot 2014-11-05 at 12.46.37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44775" y="3756496"/>
            <a:ext cx="2152983" cy="898721"/>
          </a:xfrm>
          <a:prstGeom prst="rect">
            <a:avLst/>
          </a:prstGeom>
          <a:ln>
            <a:solidFill>
              <a:schemeClr val="tx1">
                <a:lumMod val="40000"/>
                <a:lumOff val="60000"/>
              </a:schemeClr>
            </a:solidFill>
          </a:ln>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1168" y="3756496"/>
            <a:ext cx="2354948" cy="898721"/>
          </a:xfrm>
          <a:prstGeom prst="rect">
            <a:avLst/>
          </a:prstGeom>
          <a:ln>
            <a:solidFill>
              <a:schemeClr val="tx1">
                <a:lumMod val="40000"/>
                <a:lumOff val="60000"/>
              </a:schemeClr>
            </a:solidFill>
          </a:ln>
          <a:effectLst/>
        </p:spPr>
      </p:pic>
      <p:pic>
        <p:nvPicPr>
          <p:cNvPr id="7" name="Picture 6" descr="Screen Shot 2014-11-05 at 12.44.03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60067" y="3751878"/>
            <a:ext cx="1826422" cy="903339"/>
          </a:xfrm>
          <a:prstGeom prst="rect">
            <a:avLst/>
          </a:prstGeom>
        </p:spPr>
      </p:pic>
      <p:pic>
        <p:nvPicPr>
          <p:cNvPr id="13" name="Picture 12" descr="Screen Shot 2014-11-05 at 1.16.38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8606" y="3756496"/>
            <a:ext cx="2050699" cy="898721"/>
          </a:xfrm>
          <a:prstGeom prst="rect">
            <a:avLst/>
          </a:prstGeom>
          <a:ln>
            <a:solidFill>
              <a:schemeClr val="tx1">
                <a:lumMod val="40000"/>
                <a:lumOff val="60000"/>
              </a:schemeClr>
            </a:solidFill>
          </a:ln>
        </p:spPr>
      </p:pic>
      <p:pic>
        <p:nvPicPr>
          <p:cNvPr id="14" name="Picture 13" descr="Screen Shot 2014-11-05 at 4.51.22 P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24265" y="2645049"/>
            <a:ext cx="1113598" cy="625792"/>
          </a:xfrm>
          <a:prstGeom prst="rect">
            <a:avLst/>
          </a:prstGeom>
        </p:spPr>
      </p:pic>
      <p:pic>
        <p:nvPicPr>
          <p:cNvPr id="10" name="Picture 9" descr="Screen Shot 2014-11-05 at 12.55.59 PM.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66232" y="2466730"/>
            <a:ext cx="1560433" cy="855556"/>
          </a:xfrm>
          <a:prstGeom prst="rect">
            <a:avLst/>
          </a:prstGeom>
        </p:spPr>
      </p:pic>
      <p:pic>
        <p:nvPicPr>
          <p:cNvPr id="11" name="Picture 10" descr="Screen Shot 2014-11-05 at 1.03.33 PM.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43238" y="2466730"/>
            <a:ext cx="2199218" cy="855556"/>
          </a:xfrm>
          <a:prstGeom prst="rect">
            <a:avLst/>
          </a:prstGeom>
        </p:spPr>
      </p:pic>
      <p:pic>
        <p:nvPicPr>
          <p:cNvPr id="15" name="Picture 14" descr="Screen Shot 2014-11-05 at 12.49.46 PM.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2629" y="2466730"/>
            <a:ext cx="1515557" cy="855556"/>
          </a:xfrm>
          <a:prstGeom prst="rect">
            <a:avLst/>
          </a:prstGeom>
        </p:spPr>
      </p:pic>
      <p:pic>
        <p:nvPicPr>
          <p:cNvPr id="16" name="Picture 15" descr="Screen Shot 2014-11-05 at 5.02.31 PM.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64015" y="2466730"/>
            <a:ext cx="1635621" cy="855556"/>
          </a:xfrm>
          <a:prstGeom prst="rect">
            <a:avLst/>
          </a:prstGeom>
        </p:spPr>
      </p:pic>
      <p:sp>
        <p:nvSpPr>
          <p:cNvPr id="18" name="Slide Number Placeholder 17"/>
          <p:cNvSpPr>
            <a:spLocks noGrp="1"/>
          </p:cNvSpPr>
          <p:nvPr>
            <p:ph type="sldNum" sz="quarter" idx="4"/>
          </p:nvPr>
        </p:nvSpPr>
        <p:spPr/>
        <p:txBody>
          <a:bodyPr/>
          <a:lstStyle/>
          <a:p>
            <a:pPr algn="ctr"/>
            <a:fld id="{C156D524-9221-6241-84DD-166C4B9282E1}" type="slidenum">
              <a:rPr lang="en-US" smtClean="0"/>
              <a:pPr algn="ctr"/>
              <a:t>26</a:t>
            </a:fld>
            <a:endParaRPr lang="en-US" dirty="0"/>
          </a:p>
        </p:txBody>
      </p:sp>
      <p:sp>
        <p:nvSpPr>
          <p:cNvPr id="3" name="Content Placeholder 2"/>
          <p:cNvSpPr>
            <a:spLocks noGrp="1"/>
          </p:cNvSpPr>
          <p:nvPr>
            <p:ph idx="1"/>
          </p:nvPr>
        </p:nvSpPr>
        <p:spPr>
          <a:xfrm>
            <a:off x="244008" y="870065"/>
            <a:ext cx="7831282" cy="526935"/>
          </a:xfrm>
        </p:spPr>
        <p:txBody>
          <a:bodyPr/>
          <a:lstStyle/>
          <a:p>
            <a:pPr marL="0" indent="0">
              <a:buNone/>
            </a:pPr>
            <a:r>
              <a:rPr lang="en-US" dirty="0"/>
              <a:t>Using employer endorsements and implied job guarantees</a:t>
            </a:r>
          </a:p>
        </p:txBody>
      </p:sp>
      <p:sp>
        <p:nvSpPr>
          <p:cNvPr id="17" name="Content Placeholder 2"/>
          <p:cNvSpPr txBox="1">
            <a:spLocks/>
          </p:cNvSpPr>
          <p:nvPr/>
        </p:nvSpPr>
        <p:spPr>
          <a:xfrm>
            <a:off x="254168" y="2129905"/>
            <a:ext cx="2583641" cy="460895"/>
          </a:xfrm>
          <a:prstGeom prst="rect">
            <a:avLst/>
          </a:prstGeom>
        </p:spPr>
        <p:txBody>
          <a:bodyPr vert="horz" lIns="91440" tIns="45720" rIns="91440" bIns="45720" rtlCol="0">
            <a:normAutofit/>
          </a:bodyPr>
          <a:lstStyle>
            <a:lvl1pPr marL="230188" indent="-230188" algn="l" defTabSz="457200" rtl="0" eaLnBrk="1" latinLnBrk="0" hangingPunct="1">
              <a:spcBef>
                <a:spcPct val="20000"/>
              </a:spcBef>
              <a:buFont typeface="Arial"/>
              <a:buChar char="•"/>
              <a:defRPr sz="1600" kern="1200">
                <a:solidFill>
                  <a:srgbClr val="11447F"/>
                </a:solidFill>
                <a:latin typeface="DIN-Regular"/>
                <a:ea typeface="+mn-ea"/>
                <a:cs typeface="DIN-Regular"/>
              </a:defRPr>
            </a:lvl1pPr>
            <a:lvl2pPr marL="742950" indent="-285750" algn="l" defTabSz="457200" rtl="0" eaLnBrk="1" latinLnBrk="0" hangingPunct="1">
              <a:spcBef>
                <a:spcPct val="20000"/>
              </a:spcBef>
              <a:buFont typeface="Arial"/>
              <a:buChar char="–"/>
              <a:defRPr sz="1400" kern="1200">
                <a:solidFill>
                  <a:schemeClr val="tx1">
                    <a:lumMod val="65000"/>
                    <a:lumOff val="35000"/>
                  </a:schemeClr>
                </a:solidFill>
                <a:latin typeface="DIN-Regular"/>
                <a:ea typeface="+mn-ea"/>
                <a:cs typeface="DIN-Regular"/>
              </a:defRPr>
            </a:lvl2pPr>
            <a:lvl3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DIN-Regular"/>
                <a:ea typeface="+mn-ea"/>
                <a:cs typeface="+mn-cs"/>
              </a:defRPr>
            </a:lvl3pPr>
            <a:lvl4pPr marL="1600200" indent="-228600" algn="l" defTabSz="457200" rtl="0" eaLnBrk="1" latinLnBrk="0" hangingPunct="1">
              <a:spcBef>
                <a:spcPct val="20000"/>
              </a:spcBef>
              <a:buFont typeface="Arial"/>
              <a:buChar char="–"/>
              <a:defRPr sz="1100" kern="1200">
                <a:solidFill>
                  <a:schemeClr val="tx1">
                    <a:lumMod val="65000"/>
                    <a:lumOff val="35000"/>
                  </a:schemeClr>
                </a:solidFill>
                <a:latin typeface="DIN-Regular"/>
                <a:ea typeface="+mn-ea"/>
                <a:cs typeface="+mn-cs"/>
              </a:defRPr>
            </a:lvl4pPr>
            <a:lvl5pPr marL="2057400" indent="-228600" algn="l" defTabSz="457200" rtl="0" eaLnBrk="1" latinLnBrk="0" hangingPunct="1">
              <a:spcBef>
                <a:spcPct val="20000"/>
              </a:spcBef>
              <a:buFont typeface="Arial"/>
              <a:buChar char="»"/>
              <a:defRPr sz="1100" kern="1200">
                <a:solidFill>
                  <a:schemeClr val="tx1">
                    <a:lumMod val="65000"/>
                    <a:lumOff val="35000"/>
                  </a:schemeClr>
                </a:solidFill>
                <a:latin typeface="DIN-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Reducing risk and fear</a:t>
            </a:r>
          </a:p>
        </p:txBody>
      </p:sp>
      <p:sp>
        <p:nvSpPr>
          <p:cNvPr id="19" name="Content Placeholder 2"/>
          <p:cNvSpPr txBox="1">
            <a:spLocks/>
          </p:cNvSpPr>
          <p:nvPr/>
        </p:nvSpPr>
        <p:spPr>
          <a:xfrm>
            <a:off x="208448" y="3422163"/>
            <a:ext cx="4089328" cy="489438"/>
          </a:xfrm>
          <a:prstGeom prst="rect">
            <a:avLst/>
          </a:prstGeom>
        </p:spPr>
        <p:txBody>
          <a:bodyPr vert="horz" lIns="91440" tIns="45720" rIns="91440" bIns="45720" rtlCol="0">
            <a:normAutofit/>
          </a:bodyPr>
          <a:lstStyle>
            <a:lvl1pPr marL="230188" indent="-230188" algn="l" defTabSz="457200" rtl="0" eaLnBrk="1" latinLnBrk="0" hangingPunct="1">
              <a:spcBef>
                <a:spcPct val="20000"/>
              </a:spcBef>
              <a:buFont typeface="Arial"/>
              <a:buChar char="•"/>
              <a:defRPr sz="1600" kern="1200">
                <a:solidFill>
                  <a:srgbClr val="11447F"/>
                </a:solidFill>
                <a:latin typeface="DIN-Regular"/>
                <a:ea typeface="+mn-ea"/>
                <a:cs typeface="DIN-Regular"/>
              </a:defRPr>
            </a:lvl1pPr>
            <a:lvl2pPr marL="742950" indent="-285750" algn="l" defTabSz="457200" rtl="0" eaLnBrk="1" latinLnBrk="0" hangingPunct="1">
              <a:spcBef>
                <a:spcPct val="20000"/>
              </a:spcBef>
              <a:buFont typeface="Arial"/>
              <a:buChar char="–"/>
              <a:defRPr sz="1400" kern="1200">
                <a:solidFill>
                  <a:schemeClr val="tx1">
                    <a:lumMod val="65000"/>
                    <a:lumOff val="35000"/>
                  </a:schemeClr>
                </a:solidFill>
                <a:latin typeface="DIN-Regular"/>
                <a:ea typeface="+mn-ea"/>
                <a:cs typeface="DIN-Regular"/>
              </a:defRPr>
            </a:lvl2pPr>
            <a:lvl3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DIN-Regular"/>
                <a:ea typeface="+mn-ea"/>
                <a:cs typeface="+mn-cs"/>
              </a:defRPr>
            </a:lvl3pPr>
            <a:lvl4pPr marL="1600200" indent="-228600" algn="l" defTabSz="457200" rtl="0" eaLnBrk="1" latinLnBrk="0" hangingPunct="1">
              <a:spcBef>
                <a:spcPct val="20000"/>
              </a:spcBef>
              <a:buFont typeface="Arial"/>
              <a:buChar char="–"/>
              <a:defRPr sz="1100" kern="1200">
                <a:solidFill>
                  <a:schemeClr val="tx1">
                    <a:lumMod val="65000"/>
                    <a:lumOff val="35000"/>
                  </a:schemeClr>
                </a:solidFill>
                <a:latin typeface="DIN-Regular"/>
                <a:ea typeface="+mn-ea"/>
                <a:cs typeface="+mn-cs"/>
              </a:defRPr>
            </a:lvl4pPr>
            <a:lvl5pPr marL="2057400" indent="-228600" algn="l" defTabSz="457200" rtl="0" eaLnBrk="1" latinLnBrk="0" hangingPunct="1">
              <a:spcBef>
                <a:spcPct val="20000"/>
              </a:spcBef>
              <a:buFont typeface="Arial"/>
              <a:buChar char="»"/>
              <a:defRPr sz="1100" kern="1200">
                <a:solidFill>
                  <a:schemeClr val="tx1">
                    <a:lumMod val="65000"/>
                    <a:lumOff val="35000"/>
                  </a:schemeClr>
                </a:solidFill>
                <a:latin typeface="DIN-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Promising a new path for your potential</a:t>
            </a:r>
          </a:p>
        </p:txBody>
      </p:sp>
    </p:spTree>
    <p:extLst>
      <p:ext uri="{BB962C8B-B14F-4D97-AF65-F5344CB8AC3E}">
        <p14:creationId xmlns:p14="http://schemas.microsoft.com/office/powerpoint/2010/main" val="3103466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63012" y="1925639"/>
            <a:ext cx="6695594" cy="1611816"/>
          </a:xfrm>
        </p:spPr>
        <p:txBody>
          <a:bodyPr>
            <a:normAutofit fontScale="90000"/>
          </a:bodyPr>
          <a:lstStyle/>
          <a:p>
            <a:r>
              <a:rPr lang="en-US" dirty="0"/>
              <a:t>To be successful, </a:t>
            </a:r>
            <a:r>
              <a:rPr lang="en-US" dirty="0" smtClean="0"/>
              <a:t/>
            </a:r>
            <a:br>
              <a:rPr lang="en-US" dirty="0" smtClean="0"/>
            </a:br>
            <a:r>
              <a:rPr lang="en-US" dirty="0" smtClean="0"/>
              <a:t>we </a:t>
            </a:r>
            <a:r>
              <a:rPr lang="en-US" dirty="0"/>
              <a:t>need to tap into the bigger cultural need</a:t>
            </a:r>
            <a:br>
              <a:rPr lang="en-US" dirty="0"/>
            </a:br>
            <a:endParaRPr lang="en-US" dirty="0"/>
          </a:p>
        </p:txBody>
      </p:sp>
    </p:spTree>
    <p:extLst>
      <p:ext uri="{BB962C8B-B14F-4D97-AF65-F5344CB8AC3E}">
        <p14:creationId xmlns:p14="http://schemas.microsoft.com/office/powerpoint/2010/main" val="3966154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Changing nature of a degree</a:t>
            </a:r>
            <a:endParaRPr lang="en-US" dirty="0"/>
          </a:p>
        </p:txBody>
      </p:sp>
      <p:sp>
        <p:nvSpPr>
          <p:cNvPr id="3" name="Content Placeholder 2"/>
          <p:cNvSpPr>
            <a:spLocks noGrp="1"/>
          </p:cNvSpPr>
          <p:nvPr>
            <p:ph idx="1"/>
          </p:nvPr>
        </p:nvSpPr>
        <p:spPr/>
        <p:txBody>
          <a:bodyPr>
            <a:normAutofit lnSpcReduction="10000"/>
          </a:bodyPr>
          <a:lstStyle/>
          <a:p>
            <a:r>
              <a:rPr lang="en-US" dirty="0" smtClean="0"/>
              <a:t>In 2013, 33.5</a:t>
            </a:r>
            <a:r>
              <a:rPr lang="en-US" dirty="0"/>
              <a:t>% of Americans (</a:t>
            </a:r>
            <a:r>
              <a:rPr lang="en-US" dirty="0" smtClean="0"/>
              <a:t>25 </a:t>
            </a:r>
            <a:r>
              <a:rPr lang="en-US" dirty="0"/>
              <a:t>to </a:t>
            </a:r>
            <a:r>
              <a:rPr lang="en-US" dirty="0" smtClean="0"/>
              <a:t>29) </a:t>
            </a:r>
            <a:r>
              <a:rPr lang="en-US" dirty="0"/>
              <a:t>had at least a bachelor’s degree, compared with 24.7% in 1995, </a:t>
            </a:r>
            <a:r>
              <a:rPr lang="en-US" dirty="0" smtClean="0"/>
              <a:t>and just 21.9% in 1975. </a:t>
            </a:r>
          </a:p>
          <a:p>
            <a:pPr lvl="1"/>
            <a:r>
              <a:rPr lang="en-US" dirty="0" smtClean="0"/>
              <a:t>National </a:t>
            </a:r>
            <a:r>
              <a:rPr lang="en-US" dirty="0"/>
              <a:t>Center for Education </a:t>
            </a:r>
            <a:r>
              <a:rPr lang="en-US" dirty="0" smtClean="0"/>
              <a:t>Statistics</a:t>
            </a:r>
          </a:p>
          <a:p>
            <a:pPr lvl="1"/>
            <a:endParaRPr lang="en-US" dirty="0"/>
          </a:p>
          <a:p>
            <a:r>
              <a:rPr lang="en-US" dirty="0" smtClean="0"/>
              <a:t>And It’s </a:t>
            </a:r>
            <a:r>
              <a:rPr lang="en-US" dirty="0"/>
              <a:t>harder today to earn a middle-class wage without a college </a:t>
            </a:r>
            <a:r>
              <a:rPr lang="en-US" dirty="0" smtClean="0"/>
              <a:t>degree.</a:t>
            </a:r>
            <a:endParaRPr lang="en-US" dirty="0"/>
          </a:p>
          <a:p>
            <a:pPr lvl="1"/>
            <a:r>
              <a:rPr lang="en-US" dirty="0" smtClean="0"/>
              <a:t>High school </a:t>
            </a:r>
            <a:r>
              <a:rPr lang="en-US" dirty="0"/>
              <a:t>grads make up just 41% of the US workforce</a:t>
            </a:r>
          </a:p>
          <a:p>
            <a:pPr lvl="1"/>
            <a:r>
              <a:rPr lang="en-US" dirty="0"/>
              <a:t>All of the net job growth since </a:t>
            </a:r>
            <a:r>
              <a:rPr lang="en-US" dirty="0" smtClean="0"/>
              <a:t>the 1970s is in </a:t>
            </a:r>
            <a:r>
              <a:rPr lang="en-US" dirty="0"/>
              <a:t>occupations that require post-secondary education</a:t>
            </a:r>
          </a:p>
          <a:p>
            <a:endParaRPr lang="en-US" dirty="0" smtClean="0"/>
          </a:p>
          <a:p>
            <a:r>
              <a:rPr lang="en-US" dirty="0" smtClean="0"/>
              <a:t>And yet, only </a:t>
            </a:r>
            <a:r>
              <a:rPr lang="en-US" dirty="0"/>
              <a:t>46% of Americans complete college once they </a:t>
            </a:r>
            <a:r>
              <a:rPr lang="en-US" dirty="0" smtClean="0"/>
              <a:t>start.</a:t>
            </a:r>
            <a:endParaRPr lang="en-US" dirty="0"/>
          </a:p>
          <a:p>
            <a:pPr lvl="1"/>
            <a:r>
              <a:rPr lang="en-US" dirty="0" smtClean="0"/>
              <a:t>Organization </a:t>
            </a:r>
            <a:r>
              <a:rPr lang="en-US" dirty="0"/>
              <a:t>for Economic Cooperation and Development</a:t>
            </a:r>
            <a:endParaRPr lang="en-US" dirty="0" smtClean="0"/>
          </a:p>
          <a:p>
            <a:endParaRPr lang="en-US" dirty="0" smtClean="0"/>
          </a:p>
          <a:p>
            <a:pPr marL="0" indent="0" algn="ctr">
              <a:buNone/>
            </a:pPr>
            <a:r>
              <a:rPr lang="en-US" i="1" dirty="0"/>
              <a:t>“There’s more than 30 million people that have some college but no degree”</a:t>
            </a:r>
          </a:p>
          <a:p>
            <a:endParaRPr lang="en-US" i="1" dirty="0"/>
          </a:p>
        </p:txBody>
      </p:sp>
      <p:sp>
        <p:nvSpPr>
          <p:cNvPr id="4" name="Slide Number Placeholder 3"/>
          <p:cNvSpPr>
            <a:spLocks noGrp="1"/>
          </p:cNvSpPr>
          <p:nvPr>
            <p:ph type="sldNum" sz="quarter" idx="4"/>
          </p:nvPr>
        </p:nvSpPr>
        <p:spPr/>
        <p:txBody>
          <a:bodyPr/>
          <a:lstStyle/>
          <a:p>
            <a:pPr algn="ctr"/>
            <a:fld id="{C156D524-9221-6241-84DD-166C4B9282E1}" type="slidenum">
              <a:rPr lang="en-US" smtClean="0"/>
              <a:pPr algn="ctr"/>
              <a:t>28</a:t>
            </a:fld>
            <a:endParaRPr lang="en-US" dirty="0"/>
          </a:p>
        </p:txBody>
      </p:sp>
    </p:spTree>
    <p:extLst>
      <p:ext uri="{BB962C8B-B14F-4D97-AF65-F5344CB8AC3E}">
        <p14:creationId xmlns:p14="http://schemas.microsoft.com/office/powerpoint/2010/main" val="2837542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52500" y="859794"/>
            <a:ext cx="7143750" cy="3553456"/>
          </a:xfrm>
        </p:spPr>
        <p:txBody>
          <a:bodyPr>
            <a:noAutofit/>
          </a:bodyPr>
          <a:lstStyle/>
          <a:p>
            <a:pPr marL="0" indent="0" algn="ctr">
              <a:spcAft>
                <a:spcPts val="1200"/>
              </a:spcAft>
              <a:buNone/>
            </a:pPr>
            <a:r>
              <a:rPr lang="en-US" sz="1800" dirty="0" smtClean="0"/>
              <a:t>These 30 million Americans don’t need a degree that’s accessible, they need a degree they can complete.</a:t>
            </a:r>
          </a:p>
          <a:p>
            <a:pPr marL="0" indent="0" algn="ctr">
              <a:spcAft>
                <a:spcPts val="1200"/>
              </a:spcAft>
              <a:buNone/>
            </a:pPr>
            <a:r>
              <a:rPr lang="en-US" sz="1800" dirty="0" smtClean="0"/>
              <a:t>So which schools could be best placed to solve their need, </a:t>
            </a:r>
            <a:r>
              <a:rPr lang="en-US" sz="1800" dirty="0"/>
              <a:t>a</a:t>
            </a:r>
            <a:r>
              <a:rPr lang="en-US" sz="1800" dirty="0" smtClean="0"/>
              <a:t>nd </a:t>
            </a:r>
            <a:r>
              <a:rPr lang="en-US" sz="1800" dirty="0"/>
              <a:t>h</a:t>
            </a:r>
            <a:r>
              <a:rPr lang="en-US" sz="1800" dirty="0" smtClean="0"/>
              <a:t>ow?</a:t>
            </a:r>
          </a:p>
          <a:p>
            <a:pPr marL="0" indent="0" algn="ctr">
              <a:spcAft>
                <a:spcPts val="1200"/>
              </a:spcAft>
              <a:buNone/>
            </a:pPr>
            <a:r>
              <a:rPr lang="en-US" sz="1800" dirty="0" smtClean="0"/>
              <a:t>What are the problems that have been stopping them?</a:t>
            </a:r>
          </a:p>
          <a:p>
            <a:pPr marL="0" indent="0" algn="ctr">
              <a:spcAft>
                <a:spcPts val="1200"/>
              </a:spcAft>
              <a:buNone/>
            </a:pPr>
            <a:r>
              <a:rPr lang="en-US" sz="1800" dirty="0" smtClean="0"/>
              <a:t>What are the most effective ways of solving some of those problems for them?</a:t>
            </a:r>
          </a:p>
          <a:p>
            <a:pPr marL="0" indent="0" algn="ctr">
              <a:spcAft>
                <a:spcPts val="1200"/>
              </a:spcAft>
              <a:buNone/>
            </a:pPr>
            <a:r>
              <a:rPr lang="en-US" sz="1800" dirty="0" smtClean="0"/>
              <a:t>What will look like good enough value to them, to unlock the F.U.D. of postponed decision-making?</a:t>
            </a:r>
            <a:endParaRPr lang="en-US" sz="1800" dirty="0"/>
          </a:p>
        </p:txBody>
      </p:sp>
    </p:spTree>
    <p:extLst>
      <p:ext uri="{BB962C8B-B14F-4D97-AF65-F5344CB8AC3E}">
        <p14:creationId xmlns:p14="http://schemas.microsoft.com/office/powerpoint/2010/main" val="374924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Because involvement has real business value</a:t>
            </a:r>
            <a:endParaRPr lang="en-US" dirty="0"/>
          </a:p>
        </p:txBody>
      </p:sp>
      <p:sp>
        <p:nvSpPr>
          <p:cNvPr id="4" name="Trapezoid 3"/>
          <p:cNvSpPr/>
          <p:nvPr/>
        </p:nvSpPr>
        <p:spPr>
          <a:xfrm flipV="1">
            <a:off x="1973127" y="942952"/>
            <a:ext cx="4921239" cy="681642"/>
          </a:xfrm>
          <a:prstGeom prst="trapezoid">
            <a:avLst>
              <a:gd name="adj" fmla="val 46924"/>
            </a:avLst>
          </a:prstGeom>
          <a:solidFill>
            <a:srgbClr val="0D4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DIN-Regular"/>
            </a:endParaRPr>
          </a:p>
        </p:txBody>
      </p:sp>
      <p:sp>
        <p:nvSpPr>
          <p:cNvPr id="34" name="Trapezoid 33"/>
          <p:cNvSpPr/>
          <p:nvPr/>
        </p:nvSpPr>
        <p:spPr>
          <a:xfrm flipV="1">
            <a:off x="2350224" y="1752170"/>
            <a:ext cx="4147996" cy="681642"/>
          </a:xfrm>
          <a:prstGeom prst="trapezoid">
            <a:avLst>
              <a:gd name="adj" fmla="val 46924"/>
            </a:avLst>
          </a:prstGeom>
          <a:solidFill>
            <a:srgbClr val="0D4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DIN-Regular"/>
            </a:endParaRPr>
          </a:p>
        </p:txBody>
      </p:sp>
      <p:sp>
        <p:nvSpPr>
          <p:cNvPr id="35" name="Trapezoid 34"/>
          <p:cNvSpPr/>
          <p:nvPr/>
        </p:nvSpPr>
        <p:spPr>
          <a:xfrm flipV="1">
            <a:off x="2741478" y="2535876"/>
            <a:ext cx="3359505" cy="681642"/>
          </a:xfrm>
          <a:prstGeom prst="trapezoid">
            <a:avLst>
              <a:gd name="adj" fmla="val 46924"/>
            </a:avLst>
          </a:prstGeom>
          <a:solidFill>
            <a:srgbClr val="0D4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DIN-Regular"/>
            </a:endParaRPr>
          </a:p>
        </p:txBody>
      </p:sp>
      <p:sp>
        <p:nvSpPr>
          <p:cNvPr id="36" name="Trapezoid 35"/>
          <p:cNvSpPr/>
          <p:nvPr/>
        </p:nvSpPr>
        <p:spPr>
          <a:xfrm flipV="1">
            <a:off x="3129209" y="3326015"/>
            <a:ext cx="2564829" cy="681642"/>
          </a:xfrm>
          <a:prstGeom prst="trapezoid">
            <a:avLst>
              <a:gd name="adj" fmla="val 46924"/>
            </a:avLst>
          </a:prstGeom>
          <a:solidFill>
            <a:srgbClr val="0D4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DIN-Regular"/>
            </a:endParaRPr>
          </a:p>
        </p:txBody>
      </p:sp>
      <p:sp>
        <p:nvSpPr>
          <p:cNvPr id="17" name="Rectangle 16"/>
          <p:cNvSpPr/>
          <p:nvPr/>
        </p:nvSpPr>
        <p:spPr>
          <a:xfrm>
            <a:off x="3166298" y="1176337"/>
            <a:ext cx="2463594" cy="276999"/>
          </a:xfrm>
          <a:prstGeom prst="rect">
            <a:avLst/>
          </a:prstGeom>
        </p:spPr>
        <p:txBody>
          <a:bodyPr wrap="none">
            <a:spAutoFit/>
          </a:bodyPr>
          <a:lstStyle/>
          <a:p>
            <a:pPr lvl="0" algn="ctr"/>
            <a:r>
              <a:rPr lang="en-US" sz="1200" dirty="0" smtClean="0">
                <a:solidFill>
                  <a:srgbClr val="FFFFFF"/>
                </a:solidFill>
                <a:latin typeface="DIN-Regular"/>
                <a:cs typeface="DIN-Regular"/>
              </a:rPr>
              <a:t>Involvement builds consideration.</a:t>
            </a:r>
            <a:endParaRPr lang="en-US" sz="1200" dirty="0">
              <a:solidFill>
                <a:srgbClr val="FFFFFF"/>
              </a:solidFill>
              <a:latin typeface="DIN-Regular"/>
              <a:cs typeface="DIN-Regular"/>
            </a:endParaRPr>
          </a:p>
        </p:txBody>
      </p:sp>
      <p:sp>
        <p:nvSpPr>
          <p:cNvPr id="18" name="Rectangle 17"/>
          <p:cNvSpPr/>
          <p:nvPr/>
        </p:nvSpPr>
        <p:spPr>
          <a:xfrm>
            <a:off x="3074580" y="1879695"/>
            <a:ext cx="2647029" cy="461665"/>
          </a:xfrm>
          <a:prstGeom prst="rect">
            <a:avLst/>
          </a:prstGeom>
        </p:spPr>
        <p:txBody>
          <a:bodyPr wrap="none">
            <a:spAutoFit/>
          </a:bodyPr>
          <a:lstStyle/>
          <a:p>
            <a:pPr lvl="0" algn="ctr"/>
            <a:r>
              <a:rPr lang="en-US" sz="1200" dirty="0" smtClean="0">
                <a:solidFill>
                  <a:srgbClr val="FFFFFF"/>
                </a:solidFill>
                <a:latin typeface="DIN-Regular"/>
                <a:cs typeface="DIN-Regular"/>
              </a:rPr>
              <a:t>Involvement builds preference.</a:t>
            </a:r>
            <a:br>
              <a:rPr lang="en-US" sz="1200" dirty="0" smtClean="0">
                <a:solidFill>
                  <a:srgbClr val="FFFFFF"/>
                </a:solidFill>
                <a:latin typeface="DIN-Regular"/>
                <a:cs typeface="DIN-Regular"/>
              </a:rPr>
            </a:br>
            <a:r>
              <a:rPr lang="en-US" sz="1200" dirty="0" smtClean="0">
                <a:solidFill>
                  <a:srgbClr val="FFFFFF"/>
                </a:solidFill>
                <a:latin typeface="DIN-Regular"/>
                <a:cs typeface="DIN-Regular"/>
              </a:rPr>
              <a:t>Involvement builds repeat purchase.</a:t>
            </a:r>
            <a:endParaRPr lang="en-US" sz="1200" dirty="0">
              <a:solidFill>
                <a:srgbClr val="FFFFFF"/>
              </a:solidFill>
              <a:latin typeface="DIN-Regular"/>
              <a:cs typeface="DIN-Regular"/>
            </a:endParaRPr>
          </a:p>
        </p:txBody>
      </p:sp>
      <p:sp>
        <p:nvSpPr>
          <p:cNvPr id="19" name="Rectangle 18"/>
          <p:cNvSpPr/>
          <p:nvPr/>
        </p:nvSpPr>
        <p:spPr>
          <a:xfrm>
            <a:off x="3436120" y="2657008"/>
            <a:ext cx="1923949" cy="461665"/>
          </a:xfrm>
          <a:prstGeom prst="rect">
            <a:avLst/>
          </a:prstGeom>
        </p:spPr>
        <p:txBody>
          <a:bodyPr wrap="none">
            <a:spAutoFit/>
          </a:bodyPr>
          <a:lstStyle/>
          <a:p>
            <a:pPr lvl="0" algn="ctr"/>
            <a:r>
              <a:rPr lang="en-US" sz="1200" dirty="0" smtClean="0">
                <a:solidFill>
                  <a:srgbClr val="FFFFFF"/>
                </a:solidFill>
                <a:latin typeface="DIN-Regular"/>
                <a:cs typeface="DIN-Regular"/>
              </a:rPr>
              <a:t>Involvement drives</a:t>
            </a:r>
          </a:p>
          <a:p>
            <a:pPr lvl="0" algn="ctr"/>
            <a:r>
              <a:rPr lang="en-US" sz="1200" dirty="0">
                <a:solidFill>
                  <a:srgbClr val="FFFFFF"/>
                </a:solidFill>
                <a:latin typeface="DIN-Regular"/>
                <a:cs typeface="DIN-Regular"/>
              </a:rPr>
              <a:t>c</a:t>
            </a:r>
            <a:r>
              <a:rPr lang="en-US" sz="1200" dirty="0" smtClean="0">
                <a:solidFill>
                  <a:srgbClr val="FFFFFF"/>
                </a:solidFill>
                <a:latin typeface="DIN-Regular"/>
                <a:cs typeface="DIN-Regular"/>
              </a:rPr>
              <a:t>onversation and sharing.</a:t>
            </a:r>
            <a:endParaRPr lang="en-US" sz="1200" dirty="0">
              <a:solidFill>
                <a:srgbClr val="FFFFFF"/>
              </a:solidFill>
              <a:latin typeface="DIN-Regular"/>
              <a:cs typeface="DIN-Regular"/>
            </a:endParaRPr>
          </a:p>
        </p:txBody>
      </p:sp>
      <p:sp>
        <p:nvSpPr>
          <p:cNvPr id="33" name="Rectangle 32"/>
          <p:cNvSpPr/>
          <p:nvPr/>
        </p:nvSpPr>
        <p:spPr>
          <a:xfrm>
            <a:off x="3616882" y="3419044"/>
            <a:ext cx="1562426" cy="461665"/>
          </a:xfrm>
          <a:prstGeom prst="rect">
            <a:avLst/>
          </a:prstGeom>
        </p:spPr>
        <p:txBody>
          <a:bodyPr wrap="none">
            <a:spAutoFit/>
          </a:bodyPr>
          <a:lstStyle/>
          <a:p>
            <a:pPr lvl="0" algn="ctr"/>
            <a:r>
              <a:rPr lang="en-US" sz="1200" dirty="0" smtClean="0">
                <a:solidFill>
                  <a:schemeClr val="bg1"/>
                </a:solidFill>
                <a:latin typeface="DIN-Regular"/>
                <a:cs typeface="DIN-Regular"/>
              </a:rPr>
              <a:t>Involvement lessens</a:t>
            </a:r>
          </a:p>
          <a:p>
            <a:pPr lvl="0" algn="ctr"/>
            <a:r>
              <a:rPr lang="en-US" sz="1200" dirty="0">
                <a:solidFill>
                  <a:schemeClr val="bg1"/>
                </a:solidFill>
                <a:latin typeface="DIN-Regular"/>
                <a:cs typeface="DIN-Regular"/>
              </a:rPr>
              <a:t>p</a:t>
            </a:r>
            <a:r>
              <a:rPr lang="en-US" sz="1200" dirty="0" smtClean="0">
                <a:solidFill>
                  <a:schemeClr val="bg1"/>
                </a:solidFill>
                <a:latin typeface="DIN-Regular"/>
                <a:cs typeface="DIN-Regular"/>
              </a:rPr>
              <a:t>rice sensitivities.</a:t>
            </a:r>
            <a:endParaRPr lang="en-US" sz="1200" dirty="0">
              <a:solidFill>
                <a:schemeClr val="bg1"/>
              </a:solidFill>
              <a:latin typeface="DIN-Regular"/>
              <a:cs typeface="DIN-Regular"/>
            </a:endParaRPr>
          </a:p>
        </p:txBody>
      </p:sp>
      <p:sp>
        <p:nvSpPr>
          <p:cNvPr id="14" name="Trapezoid 13"/>
          <p:cNvSpPr/>
          <p:nvPr/>
        </p:nvSpPr>
        <p:spPr>
          <a:xfrm flipV="1">
            <a:off x="3509398" y="4121661"/>
            <a:ext cx="1805059" cy="681642"/>
          </a:xfrm>
          <a:prstGeom prst="trapezoid">
            <a:avLst>
              <a:gd name="adj" fmla="val 46924"/>
            </a:avLst>
          </a:prstGeom>
          <a:solidFill>
            <a:srgbClr val="0D4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DIN-Regular"/>
            </a:endParaRPr>
          </a:p>
        </p:txBody>
      </p:sp>
      <p:sp>
        <p:nvSpPr>
          <p:cNvPr id="15" name="Rectangle 14"/>
          <p:cNvSpPr/>
          <p:nvPr/>
        </p:nvSpPr>
        <p:spPr>
          <a:xfrm>
            <a:off x="3490348" y="4133747"/>
            <a:ext cx="1800610" cy="646331"/>
          </a:xfrm>
          <a:prstGeom prst="rect">
            <a:avLst/>
          </a:prstGeom>
        </p:spPr>
        <p:txBody>
          <a:bodyPr wrap="square">
            <a:spAutoFit/>
          </a:bodyPr>
          <a:lstStyle/>
          <a:p>
            <a:pPr lvl="0" algn="ctr"/>
            <a:r>
              <a:rPr lang="en-US" sz="1200" dirty="0" smtClean="0">
                <a:solidFill>
                  <a:schemeClr val="bg1"/>
                </a:solidFill>
                <a:latin typeface="DIN-Regular"/>
                <a:cs typeface="DIN-Regular"/>
              </a:rPr>
              <a:t>Involvement </a:t>
            </a:r>
            <a:r>
              <a:rPr lang="en-US" sz="1200" dirty="0">
                <a:solidFill>
                  <a:schemeClr val="bg1"/>
                </a:solidFill>
                <a:latin typeface="DIN-Regular"/>
                <a:cs typeface="DIN-Regular"/>
              </a:rPr>
              <a:t>builds loyalty and </a:t>
            </a:r>
          </a:p>
          <a:p>
            <a:pPr lvl="0" algn="ctr"/>
            <a:r>
              <a:rPr lang="en-US" sz="1200" dirty="0">
                <a:solidFill>
                  <a:schemeClr val="bg1"/>
                </a:solidFill>
                <a:latin typeface="DIN-Regular"/>
                <a:cs typeface="DIN-Regular"/>
              </a:rPr>
              <a:t>r</a:t>
            </a:r>
            <a:r>
              <a:rPr lang="en-US" sz="1200" dirty="0" smtClean="0">
                <a:solidFill>
                  <a:schemeClr val="bg1"/>
                </a:solidFill>
                <a:latin typeface="DIN-Regular"/>
                <a:cs typeface="DIN-Regular"/>
              </a:rPr>
              <a:t>eferrals.</a:t>
            </a:r>
            <a:endParaRPr lang="en-US" sz="1200" dirty="0">
              <a:solidFill>
                <a:schemeClr val="bg1"/>
              </a:solidFill>
              <a:latin typeface="DIN-Regular"/>
              <a:cs typeface="DIN-Regular"/>
            </a:endParaRPr>
          </a:p>
        </p:txBody>
      </p:sp>
      <p:sp>
        <p:nvSpPr>
          <p:cNvPr id="3" name="Slide Number Placeholder 2"/>
          <p:cNvSpPr>
            <a:spLocks noGrp="1"/>
          </p:cNvSpPr>
          <p:nvPr>
            <p:ph type="sldNum" sz="quarter" idx="4"/>
          </p:nvPr>
        </p:nvSpPr>
        <p:spPr/>
        <p:txBody>
          <a:bodyPr/>
          <a:lstStyle/>
          <a:p>
            <a:pPr algn="ctr"/>
            <a:fld id="{C156D524-9221-6241-84DD-166C4B9282E1}" type="slidenum">
              <a:rPr lang="en-US" smtClean="0"/>
              <a:pPr algn="ctr"/>
              <a:t>3</a:t>
            </a:fld>
            <a:endParaRPr lang="en-US" dirty="0"/>
          </a:p>
        </p:txBody>
      </p:sp>
    </p:spTree>
    <p:extLst>
      <p:ext uri="{BB962C8B-B14F-4D97-AF65-F5344CB8AC3E}">
        <p14:creationId xmlns:p14="http://schemas.microsoft.com/office/powerpoint/2010/main" val="24967239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fontScale="90000"/>
          </a:bodyPr>
          <a:lstStyle/>
          <a:p>
            <a:r>
              <a:rPr lang="en-US" dirty="0" smtClean="0"/>
              <a:t>Understanding the impact of millennial values is key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3238929"/>
              </p:ext>
            </p:extLst>
          </p:nvPr>
        </p:nvGraphicFramePr>
        <p:xfrm>
          <a:off x="56955" y="931333"/>
          <a:ext cx="9181030" cy="3786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pPr algn="ctr"/>
            <a:fld id="{C156D524-9221-6241-84DD-166C4B9282E1}" type="slidenum">
              <a:rPr lang="en-US" smtClean="0"/>
              <a:pPr algn="ctr"/>
              <a:t>30</a:t>
            </a:fld>
            <a:endParaRPr lang="en-US" dirty="0"/>
          </a:p>
        </p:txBody>
      </p:sp>
    </p:spTree>
    <p:extLst>
      <p:ext uri="{BB962C8B-B14F-4D97-AF65-F5344CB8AC3E}">
        <p14:creationId xmlns:p14="http://schemas.microsoft.com/office/powerpoint/2010/main" val="3327520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means the rules are changing</a:t>
            </a:r>
            <a:endParaRPr lang="en-US" dirty="0"/>
          </a:p>
        </p:txBody>
      </p:sp>
      <p:sp>
        <p:nvSpPr>
          <p:cNvPr id="3" name="Content Placeholder 2"/>
          <p:cNvSpPr>
            <a:spLocks noGrp="1"/>
          </p:cNvSpPr>
          <p:nvPr>
            <p:ph idx="1"/>
          </p:nvPr>
        </p:nvSpPr>
        <p:spPr/>
        <p:txBody>
          <a:bodyPr>
            <a:normAutofit lnSpcReduction="10000"/>
          </a:bodyPr>
          <a:lstStyle/>
          <a:p>
            <a:r>
              <a:rPr lang="en-US" dirty="0" smtClean="0"/>
              <a:t>The ROI of a college degree isn’t measured against a single lifelong career</a:t>
            </a:r>
          </a:p>
          <a:p>
            <a:pPr lvl="1"/>
            <a:r>
              <a:rPr lang="en-US" dirty="0" smtClean="0"/>
              <a:t>3 years and $30,000 looks like an uncertain bet if you expect to change paths in 5 years </a:t>
            </a:r>
          </a:p>
          <a:p>
            <a:r>
              <a:rPr lang="en-US" dirty="0" smtClean="0"/>
              <a:t>Being given credit for what you’ve done and know, is a big emotional benefit</a:t>
            </a:r>
          </a:p>
          <a:p>
            <a:pPr lvl="1"/>
            <a:r>
              <a:rPr lang="en-US" dirty="0"/>
              <a:t>A</a:t>
            </a:r>
            <a:r>
              <a:rPr lang="en-US" dirty="0" smtClean="0"/>
              <a:t>s well as transferable credits</a:t>
            </a:r>
          </a:p>
          <a:p>
            <a:pPr lvl="1"/>
            <a:r>
              <a:rPr lang="en-US" dirty="0" smtClean="0"/>
              <a:t>Your completer scholarship is great way of acknowledging this</a:t>
            </a:r>
          </a:p>
          <a:p>
            <a:r>
              <a:rPr lang="en-US" dirty="0" smtClean="0"/>
              <a:t>The flexibility of campus and online is more than convenience</a:t>
            </a:r>
          </a:p>
          <a:p>
            <a:pPr lvl="1"/>
            <a:r>
              <a:rPr lang="en-US" dirty="0" smtClean="0"/>
              <a:t>It is how you tailor </a:t>
            </a:r>
            <a:r>
              <a:rPr lang="en-US" dirty="0"/>
              <a:t>a</a:t>
            </a:r>
            <a:r>
              <a:rPr lang="en-US" dirty="0" smtClean="0"/>
              <a:t> solution to completion, and personalize the experience</a:t>
            </a:r>
          </a:p>
          <a:p>
            <a:r>
              <a:rPr lang="en-US" dirty="0" smtClean="0"/>
              <a:t>As people keep switching paths and embracing new tangents, they may always be ‘degree completer’ prospects</a:t>
            </a:r>
          </a:p>
          <a:p>
            <a:pPr lvl="1"/>
            <a:r>
              <a:rPr lang="en-US" dirty="0" smtClean="0"/>
              <a:t>Very different to colleges’ wishful label of “lifelong learners”</a:t>
            </a:r>
          </a:p>
          <a:p>
            <a:pPr lvl="1"/>
            <a:r>
              <a:rPr lang="en-US" dirty="0" smtClean="0"/>
              <a:t>A brand for this generation is one that empowers that open-ness to change, and the agility they want to upgrade and adapt their qualifications to new opportunities</a:t>
            </a:r>
          </a:p>
          <a:p>
            <a:pPr lvl="1"/>
            <a:r>
              <a:rPr lang="en-US" dirty="0" smtClean="0"/>
              <a:t>DeVry’s portfolio and infrastructure could be ideally suited to this</a:t>
            </a:r>
            <a:endParaRPr lang="en-US" dirty="0"/>
          </a:p>
        </p:txBody>
      </p:sp>
      <p:sp>
        <p:nvSpPr>
          <p:cNvPr id="5" name="Slide Number Placeholder 4"/>
          <p:cNvSpPr>
            <a:spLocks noGrp="1"/>
          </p:cNvSpPr>
          <p:nvPr>
            <p:ph type="sldNum" sz="quarter" idx="4"/>
          </p:nvPr>
        </p:nvSpPr>
        <p:spPr/>
        <p:txBody>
          <a:bodyPr/>
          <a:lstStyle/>
          <a:p>
            <a:pPr algn="ctr"/>
            <a:fld id="{C156D524-9221-6241-84DD-166C4B9282E1}" type="slidenum">
              <a:rPr lang="en-US" smtClean="0"/>
              <a:pPr algn="ctr"/>
              <a:t>31</a:t>
            </a:fld>
            <a:endParaRPr lang="en-US" dirty="0"/>
          </a:p>
        </p:txBody>
      </p:sp>
    </p:spTree>
    <p:extLst>
      <p:ext uri="{BB962C8B-B14F-4D97-AF65-F5344CB8AC3E}">
        <p14:creationId xmlns:p14="http://schemas.microsoft.com/office/powerpoint/2010/main" val="2145418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DeVry could </a:t>
            </a:r>
            <a:r>
              <a:rPr lang="en-US" dirty="0" smtClean="0"/>
              <a:t>be uniquely suited for the new rules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2215239"/>
              </p:ext>
            </p:extLst>
          </p:nvPr>
        </p:nvGraphicFramePr>
        <p:xfrm>
          <a:off x="660400" y="1315606"/>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270307" y="4169115"/>
            <a:ext cx="1369286" cy="424732"/>
          </a:xfrm>
          <a:prstGeom prst="rect">
            <a:avLst/>
          </a:prstGeom>
          <a:noFill/>
        </p:spPr>
        <p:txBody>
          <a:bodyPr wrap="none" rtlCol="0">
            <a:spAutoFit/>
          </a:bodyPr>
          <a:lstStyle/>
          <a:p>
            <a:pPr>
              <a:lnSpc>
                <a:spcPct val="90000"/>
              </a:lnSpc>
            </a:pPr>
            <a:r>
              <a:rPr lang="en-US" sz="1200" dirty="0" smtClean="0">
                <a:solidFill>
                  <a:srgbClr val="11447F"/>
                </a:solidFill>
                <a:latin typeface="DIN-Regular"/>
                <a:cs typeface="DIN-Regular"/>
              </a:rPr>
              <a:t>Learn anywhere, </a:t>
            </a:r>
          </a:p>
          <a:p>
            <a:pPr>
              <a:lnSpc>
                <a:spcPct val="90000"/>
              </a:lnSpc>
            </a:pPr>
            <a:r>
              <a:rPr lang="en-US" sz="1200" dirty="0">
                <a:solidFill>
                  <a:srgbClr val="11447F"/>
                </a:solidFill>
                <a:latin typeface="DIN-Regular"/>
                <a:cs typeface="DIN-Regular"/>
              </a:rPr>
              <a:t>g</a:t>
            </a:r>
            <a:r>
              <a:rPr lang="en-US" sz="1200" dirty="0" smtClean="0">
                <a:solidFill>
                  <a:srgbClr val="11447F"/>
                </a:solidFill>
                <a:latin typeface="DIN-Regular"/>
                <a:cs typeface="DIN-Regular"/>
              </a:rPr>
              <a:t>raduate here</a:t>
            </a:r>
            <a:endParaRPr lang="en-US" sz="1200" dirty="0">
              <a:solidFill>
                <a:srgbClr val="11447F"/>
              </a:solidFill>
              <a:latin typeface="DIN-Regular"/>
              <a:cs typeface="DIN-Regular"/>
            </a:endParaRPr>
          </a:p>
        </p:txBody>
      </p:sp>
      <p:sp>
        <p:nvSpPr>
          <p:cNvPr id="6" name="TextBox 5"/>
          <p:cNvSpPr txBox="1"/>
          <p:nvPr/>
        </p:nvSpPr>
        <p:spPr>
          <a:xfrm>
            <a:off x="6662890" y="3089513"/>
            <a:ext cx="1851789" cy="427809"/>
          </a:xfrm>
          <a:prstGeom prst="rect">
            <a:avLst/>
          </a:prstGeom>
          <a:noFill/>
        </p:spPr>
        <p:txBody>
          <a:bodyPr wrap="none" rtlCol="0">
            <a:spAutoFit/>
          </a:bodyPr>
          <a:lstStyle/>
          <a:p>
            <a:pPr>
              <a:lnSpc>
                <a:spcPct val="90000"/>
              </a:lnSpc>
            </a:pPr>
            <a:r>
              <a:rPr lang="en-US" sz="1200" dirty="0" smtClean="0">
                <a:solidFill>
                  <a:srgbClr val="11447F"/>
                </a:solidFill>
                <a:latin typeface="DIN-Regular"/>
                <a:cs typeface="DIN-Regular"/>
              </a:rPr>
              <a:t>Most online enrollments</a:t>
            </a:r>
          </a:p>
          <a:p>
            <a:pPr>
              <a:lnSpc>
                <a:spcPct val="90000"/>
              </a:lnSpc>
            </a:pPr>
            <a:r>
              <a:rPr lang="en-US" sz="1200" dirty="0">
                <a:solidFill>
                  <a:srgbClr val="11447F"/>
                </a:solidFill>
                <a:latin typeface="DIN-Regular"/>
                <a:cs typeface="DIN-Regular"/>
              </a:rPr>
              <a:t>a</a:t>
            </a:r>
            <a:r>
              <a:rPr lang="en-US" sz="1200" dirty="0" smtClean="0">
                <a:solidFill>
                  <a:srgbClr val="11447F"/>
                </a:solidFill>
                <a:latin typeface="DIN-Regular"/>
                <a:cs typeface="DIN-Regular"/>
              </a:rPr>
              <a:t>re within 75 miles</a:t>
            </a:r>
            <a:endParaRPr lang="en-US" sz="1200" dirty="0">
              <a:solidFill>
                <a:srgbClr val="11447F"/>
              </a:solidFill>
              <a:latin typeface="DIN-Regular"/>
              <a:cs typeface="DIN-Regular"/>
            </a:endParaRPr>
          </a:p>
        </p:txBody>
      </p:sp>
      <p:sp>
        <p:nvSpPr>
          <p:cNvPr id="7" name="TextBox 6"/>
          <p:cNvSpPr txBox="1"/>
          <p:nvPr/>
        </p:nvSpPr>
        <p:spPr>
          <a:xfrm>
            <a:off x="1802244" y="4383020"/>
            <a:ext cx="1673687" cy="427809"/>
          </a:xfrm>
          <a:prstGeom prst="rect">
            <a:avLst/>
          </a:prstGeom>
          <a:noFill/>
        </p:spPr>
        <p:txBody>
          <a:bodyPr wrap="none" rtlCol="0">
            <a:spAutoFit/>
          </a:bodyPr>
          <a:lstStyle/>
          <a:p>
            <a:pPr>
              <a:lnSpc>
                <a:spcPct val="90000"/>
              </a:lnSpc>
            </a:pPr>
            <a:r>
              <a:rPr lang="en-US" sz="1200" dirty="0" smtClean="0">
                <a:solidFill>
                  <a:srgbClr val="11447F"/>
                </a:solidFill>
                <a:latin typeface="DIN-Regular"/>
                <a:cs typeface="DIN-Regular"/>
              </a:rPr>
              <a:t>Keeping options open </a:t>
            </a:r>
          </a:p>
          <a:p>
            <a:pPr>
              <a:lnSpc>
                <a:spcPct val="90000"/>
              </a:lnSpc>
            </a:pPr>
            <a:r>
              <a:rPr lang="en-US" sz="1200" dirty="0">
                <a:solidFill>
                  <a:srgbClr val="11447F"/>
                </a:solidFill>
                <a:latin typeface="DIN-Regular"/>
                <a:cs typeface="DIN-Regular"/>
              </a:rPr>
              <a:t>b</a:t>
            </a:r>
            <a:r>
              <a:rPr lang="en-US" sz="1200" dirty="0" smtClean="0">
                <a:solidFill>
                  <a:srgbClr val="11447F"/>
                </a:solidFill>
                <a:latin typeface="DIN-Regular"/>
                <a:cs typeface="DIN-Regular"/>
              </a:rPr>
              <a:t>eyond an Associates’</a:t>
            </a:r>
            <a:endParaRPr lang="en-US" sz="1200" dirty="0">
              <a:solidFill>
                <a:srgbClr val="11447F"/>
              </a:solidFill>
              <a:latin typeface="DIN-Regular"/>
              <a:cs typeface="DIN-Regular"/>
            </a:endParaRPr>
          </a:p>
        </p:txBody>
      </p:sp>
      <p:sp>
        <p:nvSpPr>
          <p:cNvPr id="9" name="TextBox 8"/>
          <p:cNvSpPr txBox="1"/>
          <p:nvPr/>
        </p:nvSpPr>
        <p:spPr>
          <a:xfrm>
            <a:off x="6478332" y="3577913"/>
            <a:ext cx="1178999" cy="427809"/>
          </a:xfrm>
          <a:prstGeom prst="rect">
            <a:avLst/>
          </a:prstGeom>
          <a:noFill/>
        </p:spPr>
        <p:txBody>
          <a:bodyPr wrap="square" rtlCol="0">
            <a:spAutoFit/>
          </a:bodyPr>
          <a:lstStyle/>
          <a:p>
            <a:pPr lvl="0">
              <a:lnSpc>
                <a:spcPct val="90000"/>
              </a:lnSpc>
            </a:pPr>
            <a:r>
              <a:rPr lang="en-US" sz="1200" dirty="0">
                <a:solidFill>
                  <a:srgbClr val="11447F"/>
                </a:solidFill>
                <a:latin typeface="DIN-Regular"/>
                <a:cs typeface="DIN-Regular"/>
              </a:rPr>
              <a:t>Tangible community</a:t>
            </a:r>
          </a:p>
        </p:txBody>
      </p:sp>
      <p:sp>
        <p:nvSpPr>
          <p:cNvPr id="10" name="TextBox 9"/>
          <p:cNvSpPr txBox="1"/>
          <p:nvPr/>
        </p:nvSpPr>
        <p:spPr>
          <a:xfrm>
            <a:off x="3513470" y="828309"/>
            <a:ext cx="2170546" cy="427809"/>
          </a:xfrm>
          <a:prstGeom prst="rect">
            <a:avLst/>
          </a:prstGeom>
          <a:noFill/>
        </p:spPr>
        <p:txBody>
          <a:bodyPr wrap="square" rtlCol="0">
            <a:spAutoFit/>
          </a:bodyPr>
          <a:lstStyle/>
          <a:p>
            <a:pPr>
              <a:lnSpc>
                <a:spcPct val="90000"/>
              </a:lnSpc>
            </a:pPr>
            <a:r>
              <a:rPr lang="en-US" sz="1200" dirty="0" smtClean="0">
                <a:solidFill>
                  <a:srgbClr val="11447F"/>
                </a:solidFill>
                <a:latin typeface="DIN-Regular"/>
                <a:cs typeface="DIN-Regular"/>
              </a:rPr>
              <a:t>Mutual profitability requires smart segmentation</a:t>
            </a:r>
            <a:endParaRPr lang="en-US" sz="1200" dirty="0">
              <a:solidFill>
                <a:srgbClr val="11447F"/>
              </a:solidFill>
              <a:latin typeface="DIN-Regular"/>
              <a:cs typeface="DIN-Regular"/>
            </a:endParaRPr>
          </a:p>
        </p:txBody>
      </p:sp>
      <p:sp>
        <p:nvSpPr>
          <p:cNvPr id="11" name="TextBox 10"/>
          <p:cNvSpPr txBox="1"/>
          <p:nvPr/>
        </p:nvSpPr>
        <p:spPr>
          <a:xfrm>
            <a:off x="5550183" y="1291488"/>
            <a:ext cx="1450283" cy="427809"/>
          </a:xfrm>
          <a:prstGeom prst="rect">
            <a:avLst/>
          </a:prstGeom>
          <a:noFill/>
        </p:spPr>
        <p:txBody>
          <a:bodyPr wrap="square" rtlCol="0">
            <a:spAutoFit/>
          </a:bodyPr>
          <a:lstStyle/>
          <a:p>
            <a:pPr>
              <a:lnSpc>
                <a:spcPct val="90000"/>
              </a:lnSpc>
            </a:pPr>
            <a:r>
              <a:rPr lang="en-US" sz="1200" dirty="0" smtClean="0">
                <a:solidFill>
                  <a:srgbClr val="11447F"/>
                </a:solidFill>
                <a:latin typeface="DIN-Regular"/>
                <a:cs typeface="DIN-Regular"/>
              </a:rPr>
              <a:t>Different to Kaplan’s strategy</a:t>
            </a:r>
            <a:endParaRPr lang="en-US" sz="1200" dirty="0">
              <a:solidFill>
                <a:srgbClr val="11447F"/>
              </a:solidFill>
              <a:latin typeface="DIN-Regular"/>
              <a:cs typeface="DIN-Regular"/>
            </a:endParaRPr>
          </a:p>
        </p:txBody>
      </p:sp>
      <p:sp>
        <p:nvSpPr>
          <p:cNvPr id="12" name="TextBox 11"/>
          <p:cNvSpPr txBox="1"/>
          <p:nvPr/>
        </p:nvSpPr>
        <p:spPr>
          <a:xfrm>
            <a:off x="6940832" y="2464539"/>
            <a:ext cx="1450283" cy="427809"/>
          </a:xfrm>
          <a:prstGeom prst="rect">
            <a:avLst/>
          </a:prstGeom>
          <a:noFill/>
        </p:spPr>
        <p:txBody>
          <a:bodyPr wrap="square" rtlCol="0">
            <a:spAutoFit/>
          </a:bodyPr>
          <a:lstStyle/>
          <a:p>
            <a:pPr>
              <a:lnSpc>
                <a:spcPct val="90000"/>
              </a:lnSpc>
            </a:pPr>
            <a:r>
              <a:rPr lang="en-US" sz="1200" dirty="0" smtClean="0">
                <a:solidFill>
                  <a:srgbClr val="11447F"/>
                </a:solidFill>
                <a:latin typeface="DIN-Regular"/>
                <a:cs typeface="DIN-Regular"/>
              </a:rPr>
              <a:t>WGU does this well at every stage</a:t>
            </a:r>
            <a:endParaRPr lang="en-US" sz="1200" dirty="0">
              <a:solidFill>
                <a:srgbClr val="11447F"/>
              </a:solidFill>
              <a:latin typeface="DIN-Regular"/>
              <a:cs typeface="DIN-Regular"/>
            </a:endParaRPr>
          </a:p>
        </p:txBody>
      </p:sp>
      <p:sp>
        <p:nvSpPr>
          <p:cNvPr id="14" name="TextBox 13"/>
          <p:cNvSpPr txBox="1"/>
          <p:nvPr/>
        </p:nvSpPr>
        <p:spPr>
          <a:xfrm>
            <a:off x="6719281" y="1942847"/>
            <a:ext cx="1154719" cy="427809"/>
          </a:xfrm>
          <a:prstGeom prst="rect">
            <a:avLst/>
          </a:prstGeom>
          <a:noFill/>
        </p:spPr>
        <p:txBody>
          <a:bodyPr wrap="square" rtlCol="0">
            <a:spAutoFit/>
          </a:bodyPr>
          <a:lstStyle/>
          <a:p>
            <a:pPr>
              <a:lnSpc>
                <a:spcPct val="90000"/>
              </a:lnSpc>
            </a:pPr>
            <a:r>
              <a:rPr lang="en-US" sz="1200" dirty="0" smtClean="0">
                <a:solidFill>
                  <a:srgbClr val="11447F"/>
                </a:solidFill>
                <a:latin typeface="DIN-Regular"/>
                <a:cs typeface="DIN-Regular"/>
              </a:rPr>
              <a:t>For Flexers, not Failers</a:t>
            </a:r>
            <a:endParaRPr lang="en-US" sz="1200" dirty="0">
              <a:solidFill>
                <a:srgbClr val="11447F"/>
              </a:solidFill>
              <a:latin typeface="DIN-Regular"/>
              <a:cs typeface="DIN-Regular"/>
            </a:endParaRPr>
          </a:p>
        </p:txBody>
      </p:sp>
      <p:sp>
        <p:nvSpPr>
          <p:cNvPr id="15" name="TextBox 14"/>
          <p:cNvSpPr txBox="1"/>
          <p:nvPr/>
        </p:nvSpPr>
        <p:spPr>
          <a:xfrm>
            <a:off x="639786" y="3089513"/>
            <a:ext cx="1994129" cy="594009"/>
          </a:xfrm>
          <a:prstGeom prst="rect">
            <a:avLst/>
          </a:prstGeom>
          <a:noFill/>
        </p:spPr>
        <p:txBody>
          <a:bodyPr wrap="square" rtlCol="0">
            <a:spAutoFit/>
          </a:bodyPr>
          <a:lstStyle/>
          <a:p>
            <a:pPr>
              <a:lnSpc>
                <a:spcPct val="90000"/>
              </a:lnSpc>
            </a:pPr>
            <a:r>
              <a:rPr lang="en-US" sz="1200" dirty="0" smtClean="0">
                <a:solidFill>
                  <a:srgbClr val="11447F"/>
                </a:solidFill>
                <a:latin typeface="DIN-Regular"/>
                <a:cs typeface="DIN-Regular"/>
              </a:rPr>
              <a:t>Could we also invent &amp; own the next-gen, hybrid community college?</a:t>
            </a:r>
            <a:endParaRPr lang="en-US" sz="1200" dirty="0">
              <a:solidFill>
                <a:srgbClr val="11447F"/>
              </a:solidFill>
              <a:latin typeface="DIN-Regular"/>
              <a:cs typeface="DIN-Regular"/>
            </a:endParaRPr>
          </a:p>
        </p:txBody>
      </p:sp>
      <p:sp>
        <p:nvSpPr>
          <p:cNvPr id="16" name="TextBox 15"/>
          <p:cNvSpPr txBox="1"/>
          <p:nvPr/>
        </p:nvSpPr>
        <p:spPr>
          <a:xfrm>
            <a:off x="1729677" y="3810283"/>
            <a:ext cx="1533067" cy="427809"/>
          </a:xfrm>
          <a:prstGeom prst="rect">
            <a:avLst/>
          </a:prstGeom>
          <a:noFill/>
        </p:spPr>
        <p:txBody>
          <a:bodyPr wrap="square" rtlCol="0">
            <a:spAutoFit/>
          </a:bodyPr>
          <a:lstStyle/>
          <a:p>
            <a:pPr>
              <a:lnSpc>
                <a:spcPct val="90000"/>
              </a:lnSpc>
            </a:pPr>
            <a:r>
              <a:rPr lang="en-US" sz="1200" dirty="0" smtClean="0">
                <a:solidFill>
                  <a:srgbClr val="11447F"/>
                </a:solidFill>
                <a:latin typeface="DIN-Regular"/>
                <a:cs typeface="DIN-Regular"/>
              </a:rPr>
              <a:t>Rich open spaces downstream?</a:t>
            </a:r>
            <a:endParaRPr lang="en-US" sz="1200" dirty="0">
              <a:solidFill>
                <a:srgbClr val="11447F"/>
              </a:solidFill>
              <a:latin typeface="DIN-Regular"/>
              <a:cs typeface="DIN-Regular"/>
            </a:endParaRPr>
          </a:p>
        </p:txBody>
      </p:sp>
      <p:sp>
        <p:nvSpPr>
          <p:cNvPr id="17" name="TextBox 16"/>
          <p:cNvSpPr txBox="1"/>
          <p:nvPr/>
        </p:nvSpPr>
        <p:spPr>
          <a:xfrm>
            <a:off x="351234" y="4055488"/>
            <a:ext cx="1529905" cy="427809"/>
          </a:xfrm>
          <a:prstGeom prst="rect">
            <a:avLst/>
          </a:prstGeom>
          <a:noFill/>
        </p:spPr>
        <p:txBody>
          <a:bodyPr wrap="square" rtlCol="0">
            <a:spAutoFit/>
          </a:bodyPr>
          <a:lstStyle/>
          <a:p>
            <a:pPr>
              <a:lnSpc>
                <a:spcPct val="90000"/>
              </a:lnSpc>
            </a:pPr>
            <a:r>
              <a:rPr lang="en-US" sz="1200" dirty="0" smtClean="0">
                <a:solidFill>
                  <a:srgbClr val="11447F"/>
                </a:solidFill>
                <a:latin typeface="DIN-Regular"/>
                <a:cs typeface="DIN-Regular"/>
              </a:rPr>
              <a:t>Ex: a resurgence </a:t>
            </a:r>
          </a:p>
          <a:p>
            <a:pPr>
              <a:lnSpc>
                <a:spcPct val="90000"/>
              </a:lnSpc>
            </a:pPr>
            <a:r>
              <a:rPr lang="en-US" sz="1200" dirty="0" smtClean="0">
                <a:solidFill>
                  <a:srgbClr val="11447F"/>
                </a:solidFill>
                <a:latin typeface="DIN-Regular"/>
                <a:cs typeface="DIN-Regular"/>
              </a:rPr>
              <a:t>in apprenticeships?</a:t>
            </a:r>
            <a:endParaRPr lang="en-US" sz="1200" dirty="0">
              <a:solidFill>
                <a:srgbClr val="11447F"/>
              </a:solidFill>
              <a:latin typeface="DIN-Regular"/>
              <a:cs typeface="DIN-Regular"/>
            </a:endParaRPr>
          </a:p>
        </p:txBody>
      </p:sp>
      <p:sp>
        <p:nvSpPr>
          <p:cNvPr id="18" name="TextBox 17"/>
          <p:cNvSpPr txBox="1"/>
          <p:nvPr/>
        </p:nvSpPr>
        <p:spPr>
          <a:xfrm>
            <a:off x="1084746" y="1949691"/>
            <a:ext cx="1994129" cy="594009"/>
          </a:xfrm>
          <a:prstGeom prst="rect">
            <a:avLst/>
          </a:prstGeom>
          <a:noFill/>
        </p:spPr>
        <p:txBody>
          <a:bodyPr wrap="square" rtlCol="0">
            <a:spAutoFit/>
          </a:bodyPr>
          <a:lstStyle/>
          <a:p>
            <a:pPr>
              <a:lnSpc>
                <a:spcPct val="90000"/>
              </a:lnSpc>
            </a:pPr>
            <a:r>
              <a:rPr lang="en-US" sz="1200" dirty="0" smtClean="0">
                <a:solidFill>
                  <a:srgbClr val="11447F"/>
                </a:solidFill>
                <a:latin typeface="DIN-Regular"/>
                <a:cs typeface="DIN-Regular"/>
              </a:rPr>
              <a:t>Not a pendulum of internal politics: should be driven by student needs…</a:t>
            </a:r>
            <a:endParaRPr lang="en-US" sz="1200" dirty="0">
              <a:solidFill>
                <a:srgbClr val="11447F"/>
              </a:solidFill>
              <a:latin typeface="DIN-Regular"/>
              <a:cs typeface="DIN-Regular"/>
            </a:endParaRPr>
          </a:p>
        </p:txBody>
      </p:sp>
      <p:sp>
        <p:nvSpPr>
          <p:cNvPr id="3" name="Slide Number Placeholder 2"/>
          <p:cNvSpPr>
            <a:spLocks noGrp="1"/>
          </p:cNvSpPr>
          <p:nvPr>
            <p:ph type="sldNum" sz="quarter" idx="4"/>
          </p:nvPr>
        </p:nvSpPr>
        <p:spPr/>
        <p:txBody>
          <a:bodyPr/>
          <a:lstStyle/>
          <a:p>
            <a:pPr algn="ctr"/>
            <a:fld id="{C156D524-9221-6241-84DD-166C4B9282E1}" type="slidenum">
              <a:rPr lang="en-US" smtClean="0"/>
              <a:pPr algn="ctr"/>
              <a:t>32</a:t>
            </a:fld>
            <a:endParaRPr lang="en-US" dirty="0"/>
          </a:p>
        </p:txBody>
      </p:sp>
    </p:spTree>
    <p:extLst>
      <p:ext uri="{BB962C8B-B14F-4D97-AF65-F5344CB8AC3E}">
        <p14:creationId xmlns:p14="http://schemas.microsoft.com/office/powerpoint/2010/main" val="102658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Brand and program should be inextricably linked</a:t>
            </a:r>
            <a:endParaRPr lang="en-US" dirty="0"/>
          </a:p>
        </p:txBody>
      </p:sp>
      <p:sp>
        <p:nvSpPr>
          <p:cNvPr id="5" name="Slide Number Placeholder 4"/>
          <p:cNvSpPr>
            <a:spLocks noGrp="1"/>
          </p:cNvSpPr>
          <p:nvPr>
            <p:ph type="sldNum" sz="quarter" idx="4"/>
          </p:nvPr>
        </p:nvSpPr>
        <p:spPr/>
        <p:txBody>
          <a:bodyPr/>
          <a:lstStyle/>
          <a:p>
            <a:pPr algn="ctr"/>
            <a:fld id="{C156D524-9221-6241-84DD-166C4B9282E1}" type="slidenum">
              <a:rPr lang="en-US" smtClean="0"/>
              <a:pPr algn="ctr"/>
              <a:t>33</a:t>
            </a:fld>
            <a:endParaRPr lang="en-US" dirty="0"/>
          </a:p>
        </p:txBody>
      </p:sp>
      <p:sp>
        <p:nvSpPr>
          <p:cNvPr id="7" name="TextBox 6"/>
          <p:cNvSpPr txBox="1"/>
          <p:nvPr/>
        </p:nvSpPr>
        <p:spPr>
          <a:xfrm>
            <a:off x="106736" y="1412848"/>
            <a:ext cx="844438" cy="407720"/>
          </a:xfrm>
          <a:prstGeom prst="rect">
            <a:avLst/>
          </a:prstGeom>
          <a:noFill/>
        </p:spPr>
        <p:txBody>
          <a:bodyPr wrap="square" rtlCol="0">
            <a:spAutoFit/>
          </a:bodyPr>
          <a:lstStyle/>
          <a:p>
            <a:pPr algn="ctr">
              <a:lnSpc>
                <a:spcPct val="90000"/>
              </a:lnSpc>
            </a:pPr>
            <a:r>
              <a:rPr lang="en-US" sz="800" dirty="0" smtClean="0">
                <a:latin typeface="DIN-Regular"/>
                <a:cs typeface="DIN-Regular"/>
              </a:rPr>
              <a:t>Program inspires </a:t>
            </a:r>
            <a:br>
              <a:rPr lang="en-US" sz="800" dirty="0" smtClean="0">
                <a:latin typeface="DIN-Regular"/>
                <a:cs typeface="DIN-Regular"/>
              </a:rPr>
            </a:br>
            <a:r>
              <a:rPr lang="en-US" sz="800" dirty="0" smtClean="0">
                <a:latin typeface="DIN-Regular"/>
                <a:cs typeface="DIN-Regular"/>
              </a:rPr>
              <a:t>and motivates</a:t>
            </a:r>
            <a:endParaRPr lang="en-US" sz="800" dirty="0">
              <a:latin typeface="DIN-Regular"/>
              <a:cs typeface="DIN-Regular"/>
            </a:endParaRPr>
          </a:p>
        </p:txBody>
      </p:sp>
      <p:sp>
        <p:nvSpPr>
          <p:cNvPr id="8" name="Right Arrow 7"/>
          <p:cNvSpPr/>
          <p:nvPr/>
        </p:nvSpPr>
        <p:spPr>
          <a:xfrm rot="16200000">
            <a:off x="1440583" y="3316070"/>
            <a:ext cx="198914" cy="168291"/>
          </a:xfrm>
          <a:prstGeom prst="rightArrow">
            <a:avLst>
              <a:gd name="adj1" fmla="val 41241"/>
              <a:gd name="adj2" fmla="val 56422"/>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 name="Picture 8"/>
          <p:cNvPicPr>
            <a:picLocks noChangeAspect="1"/>
          </p:cNvPicPr>
          <p:nvPr/>
        </p:nvPicPr>
        <p:blipFill>
          <a:blip r:embed="rId2"/>
          <a:stretch>
            <a:fillRect/>
          </a:stretch>
        </p:blipFill>
        <p:spPr>
          <a:xfrm>
            <a:off x="528955" y="2249076"/>
            <a:ext cx="8187149" cy="964264"/>
          </a:xfrm>
          <a:prstGeom prst="rect">
            <a:avLst/>
          </a:prstGeom>
        </p:spPr>
      </p:pic>
      <p:sp>
        <p:nvSpPr>
          <p:cNvPr id="10" name="Right Arrow 9"/>
          <p:cNvSpPr/>
          <p:nvPr/>
        </p:nvSpPr>
        <p:spPr>
          <a:xfrm rot="16200000">
            <a:off x="3490226" y="3316069"/>
            <a:ext cx="198914" cy="168291"/>
          </a:xfrm>
          <a:prstGeom prst="rightArrow">
            <a:avLst>
              <a:gd name="adj1" fmla="val 41241"/>
              <a:gd name="adj2" fmla="val 56422"/>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ight Arrow 10"/>
          <p:cNvSpPr/>
          <p:nvPr/>
        </p:nvSpPr>
        <p:spPr>
          <a:xfrm rot="16200000">
            <a:off x="5905418" y="3316069"/>
            <a:ext cx="198914" cy="168291"/>
          </a:xfrm>
          <a:prstGeom prst="rightArrow">
            <a:avLst>
              <a:gd name="adj1" fmla="val 41241"/>
              <a:gd name="adj2" fmla="val 56422"/>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ight Arrow 11"/>
          <p:cNvSpPr/>
          <p:nvPr/>
        </p:nvSpPr>
        <p:spPr>
          <a:xfrm rot="16200000">
            <a:off x="8447299" y="3316069"/>
            <a:ext cx="198914" cy="168291"/>
          </a:xfrm>
          <a:prstGeom prst="rightArrow">
            <a:avLst>
              <a:gd name="adj1" fmla="val 41241"/>
              <a:gd name="adj2" fmla="val 56422"/>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ight Arrow 12"/>
          <p:cNvSpPr/>
          <p:nvPr/>
        </p:nvSpPr>
        <p:spPr>
          <a:xfrm rot="5400000">
            <a:off x="436154" y="1835882"/>
            <a:ext cx="198914" cy="168291"/>
          </a:xfrm>
          <a:prstGeom prst="rightArrow">
            <a:avLst>
              <a:gd name="adj1" fmla="val 41241"/>
              <a:gd name="adj2" fmla="val 56422"/>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ight Arrow 13"/>
          <p:cNvSpPr/>
          <p:nvPr/>
        </p:nvSpPr>
        <p:spPr>
          <a:xfrm rot="5400000">
            <a:off x="2505052" y="1835881"/>
            <a:ext cx="198914" cy="168291"/>
          </a:xfrm>
          <a:prstGeom prst="rightArrow">
            <a:avLst>
              <a:gd name="adj1" fmla="val 41241"/>
              <a:gd name="adj2" fmla="val 56422"/>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ight Arrow 14"/>
          <p:cNvSpPr/>
          <p:nvPr/>
        </p:nvSpPr>
        <p:spPr>
          <a:xfrm rot="5400000">
            <a:off x="5575408" y="1835880"/>
            <a:ext cx="198914" cy="168291"/>
          </a:xfrm>
          <a:prstGeom prst="rightArrow">
            <a:avLst>
              <a:gd name="adj1" fmla="val 41241"/>
              <a:gd name="adj2" fmla="val 56422"/>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ight Arrow 15"/>
          <p:cNvSpPr/>
          <p:nvPr/>
        </p:nvSpPr>
        <p:spPr>
          <a:xfrm rot="5400000">
            <a:off x="7637969" y="1835880"/>
            <a:ext cx="198914" cy="168291"/>
          </a:xfrm>
          <a:prstGeom prst="rightArrow">
            <a:avLst>
              <a:gd name="adj1" fmla="val 41241"/>
              <a:gd name="adj2" fmla="val 56422"/>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Rectangle 16"/>
          <p:cNvSpPr/>
          <p:nvPr/>
        </p:nvSpPr>
        <p:spPr>
          <a:xfrm>
            <a:off x="4561866" y="1855976"/>
            <a:ext cx="87355" cy="786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cxnSp>
        <p:nvCxnSpPr>
          <p:cNvPr id="18" name="Straight Connector 17"/>
          <p:cNvCxnSpPr/>
          <p:nvPr/>
        </p:nvCxnSpPr>
        <p:spPr>
          <a:xfrm>
            <a:off x="4605544" y="1184753"/>
            <a:ext cx="0" cy="2950673"/>
          </a:xfrm>
          <a:prstGeom prst="line">
            <a:avLst/>
          </a:prstGeom>
          <a:ln w="9525" cmpd="sng">
            <a:prstDash val="dot"/>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56322" y="1412848"/>
            <a:ext cx="1289798" cy="426784"/>
          </a:xfrm>
          <a:prstGeom prst="rect">
            <a:avLst/>
          </a:prstGeom>
          <a:noFill/>
        </p:spPr>
        <p:txBody>
          <a:bodyPr wrap="square" rtlCol="0">
            <a:spAutoFit/>
          </a:bodyPr>
          <a:lstStyle/>
          <a:p>
            <a:pPr algn="ctr">
              <a:lnSpc>
                <a:spcPct val="90000"/>
              </a:lnSpc>
            </a:pPr>
            <a:r>
              <a:rPr lang="en-US" sz="800" dirty="0" smtClean="0">
                <a:latin typeface="DIN-Regular"/>
                <a:cs typeface="DIN-Regular"/>
              </a:rPr>
              <a:t>Program qualifies </a:t>
            </a:r>
            <a:br>
              <a:rPr lang="en-US" sz="800" dirty="0" smtClean="0">
                <a:latin typeface="DIN-Regular"/>
                <a:cs typeface="DIN-Regular"/>
              </a:rPr>
            </a:br>
            <a:r>
              <a:rPr lang="en-US" sz="800" dirty="0" smtClean="0">
                <a:latin typeface="DIN-Regular"/>
                <a:cs typeface="DIN-Regular"/>
              </a:rPr>
              <a:t>for shortlist </a:t>
            </a:r>
            <a:br>
              <a:rPr lang="en-US" sz="800" dirty="0" smtClean="0">
                <a:latin typeface="DIN-Regular"/>
                <a:cs typeface="DIN-Regular"/>
              </a:rPr>
            </a:br>
            <a:r>
              <a:rPr lang="en-US" sz="800" dirty="0" smtClean="0">
                <a:latin typeface="DIN-Regular"/>
                <a:cs typeface="DIN-Regular"/>
              </a:rPr>
              <a:t>(via specificity)</a:t>
            </a:r>
            <a:endParaRPr lang="en-US" sz="800" dirty="0">
              <a:latin typeface="DIN-Regular"/>
              <a:cs typeface="DIN-Regular"/>
            </a:endParaRPr>
          </a:p>
        </p:txBody>
      </p:sp>
      <p:sp>
        <p:nvSpPr>
          <p:cNvPr id="20" name="TextBox 19"/>
          <p:cNvSpPr txBox="1"/>
          <p:nvPr/>
        </p:nvSpPr>
        <p:spPr>
          <a:xfrm>
            <a:off x="5008350" y="1412848"/>
            <a:ext cx="1329744" cy="407720"/>
          </a:xfrm>
          <a:prstGeom prst="rect">
            <a:avLst/>
          </a:prstGeom>
          <a:noFill/>
        </p:spPr>
        <p:txBody>
          <a:bodyPr wrap="square" rtlCol="0">
            <a:spAutoFit/>
          </a:bodyPr>
          <a:lstStyle/>
          <a:p>
            <a:pPr algn="ctr">
              <a:lnSpc>
                <a:spcPct val="90000"/>
              </a:lnSpc>
            </a:pPr>
            <a:r>
              <a:rPr lang="en-US" sz="800" dirty="0" smtClean="0">
                <a:latin typeface="DIN-Regular"/>
                <a:cs typeface="DIN-Regular"/>
              </a:rPr>
              <a:t>Different needs </a:t>
            </a:r>
            <a:br>
              <a:rPr lang="en-US" sz="800" dirty="0" smtClean="0">
                <a:latin typeface="DIN-Regular"/>
                <a:cs typeface="DIN-Regular"/>
              </a:rPr>
            </a:br>
            <a:r>
              <a:rPr lang="en-US" sz="800" dirty="0" smtClean="0">
                <a:latin typeface="DIN-Regular"/>
                <a:cs typeface="DIN-Regular"/>
              </a:rPr>
              <a:t>and constraints for success and persistence</a:t>
            </a:r>
            <a:endParaRPr lang="en-US" sz="800" dirty="0">
              <a:latin typeface="DIN-Regular"/>
              <a:cs typeface="DIN-Regular"/>
            </a:endParaRPr>
          </a:p>
        </p:txBody>
      </p:sp>
      <p:sp>
        <p:nvSpPr>
          <p:cNvPr id="21" name="TextBox 20"/>
          <p:cNvSpPr txBox="1"/>
          <p:nvPr/>
        </p:nvSpPr>
        <p:spPr>
          <a:xfrm>
            <a:off x="6983553" y="1412848"/>
            <a:ext cx="1504458" cy="315984"/>
          </a:xfrm>
          <a:prstGeom prst="rect">
            <a:avLst/>
          </a:prstGeom>
          <a:noFill/>
        </p:spPr>
        <p:txBody>
          <a:bodyPr wrap="square" rtlCol="0">
            <a:spAutoFit/>
          </a:bodyPr>
          <a:lstStyle/>
          <a:p>
            <a:pPr algn="ctr">
              <a:lnSpc>
                <a:spcPct val="90000"/>
              </a:lnSpc>
            </a:pPr>
            <a:r>
              <a:rPr lang="en-US" sz="800" dirty="0" smtClean="0">
                <a:latin typeface="DIN-Regular"/>
                <a:cs typeface="DIN-Regular"/>
              </a:rPr>
              <a:t>Specific outcomes, networking, follow-up</a:t>
            </a:r>
            <a:endParaRPr lang="en-US" sz="800" dirty="0">
              <a:latin typeface="DIN-Regular"/>
              <a:cs typeface="DIN-Regular"/>
            </a:endParaRPr>
          </a:p>
        </p:txBody>
      </p:sp>
      <p:sp>
        <p:nvSpPr>
          <p:cNvPr id="22" name="TextBox 21"/>
          <p:cNvSpPr txBox="1"/>
          <p:nvPr/>
        </p:nvSpPr>
        <p:spPr>
          <a:xfrm>
            <a:off x="1062793" y="3504526"/>
            <a:ext cx="951206" cy="301869"/>
          </a:xfrm>
          <a:prstGeom prst="rect">
            <a:avLst/>
          </a:prstGeom>
          <a:noFill/>
        </p:spPr>
        <p:txBody>
          <a:bodyPr wrap="square" rtlCol="0">
            <a:spAutoFit/>
          </a:bodyPr>
          <a:lstStyle/>
          <a:p>
            <a:pPr algn="ctr">
              <a:lnSpc>
                <a:spcPct val="90000"/>
              </a:lnSpc>
            </a:pPr>
            <a:r>
              <a:rPr lang="en-US" sz="800" dirty="0" smtClean="0">
                <a:latin typeface="DIN-Regular"/>
                <a:cs typeface="DIN-Regular"/>
              </a:rPr>
              <a:t>Brand reassures</a:t>
            </a:r>
            <a:br>
              <a:rPr lang="en-US" sz="800" dirty="0" smtClean="0">
                <a:latin typeface="DIN-Regular"/>
                <a:cs typeface="DIN-Regular"/>
              </a:rPr>
            </a:br>
            <a:r>
              <a:rPr lang="en-US" sz="800" dirty="0" smtClean="0">
                <a:latin typeface="DIN-Regular"/>
                <a:cs typeface="DIN-Regular"/>
              </a:rPr>
              <a:t>(legitimacy)</a:t>
            </a:r>
            <a:endParaRPr lang="en-US" sz="800" dirty="0">
              <a:latin typeface="DIN-Regular"/>
              <a:cs typeface="DIN-Regular"/>
            </a:endParaRPr>
          </a:p>
        </p:txBody>
      </p:sp>
      <p:sp>
        <p:nvSpPr>
          <p:cNvPr id="23" name="TextBox 22"/>
          <p:cNvSpPr txBox="1"/>
          <p:nvPr/>
        </p:nvSpPr>
        <p:spPr>
          <a:xfrm>
            <a:off x="2848728" y="3504526"/>
            <a:ext cx="1514162" cy="407720"/>
          </a:xfrm>
          <a:prstGeom prst="rect">
            <a:avLst/>
          </a:prstGeom>
          <a:noFill/>
        </p:spPr>
        <p:txBody>
          <a:bodyPr wrap="square" rtlCol="0">
            <a:spAutoFit/>
          </a:bodyPr>
          <a:lstStyle/>
          <a:p>
            <a:pPr algn="ctr">
              <a:lnSpc>
                <a:spcPct val="90000"/>
              </a:lnSpc>
            </a:pPr>
            <a:r>
              <a:rPr lang="en-US" sz="800" dirty="0" smtClean="0">
                <a:latin typeface="DIN-Regular"/>
                <a:cs typeface="DIN-Regular"/>
              </a:rPr>
              <a:t>Brand value, tone </a:t>
            </a:r>
            <a:br>
              <a:rPr lang="en-US" sz="800" dirty="0" smtClean="0">
                <a:latin typeface="DIN-Regular"/>
                <a:cs typeface="DIN-Regular"/>
              </a:rPr>
            </a:br>
            <a:r>
              <a:rPr lang="en-US" sz="800" dirty="0" smtClean="0">
                <a:latin typeface="DIN-Regular"/>
                <a:cs typeface="DIN-Regular"/>
              </a:rPr>
              <a:t>and standards</a:t>
            </a:r>
            <a:br>
              <a:rPr lang="en-US" sz="800" dirty="0" smtClean="0">
                <a:latin typeface="DIN-Regular"/>
                <a:cs typeface="DIN-Regular"/>
              </a:rPr>
            </a:br>
            <a:r>
              <a:rPr lang="en-US" sz="800" dirty="0" smtClean="0">
                <a:latin typeface="DIN-Regular"/>
                <a:cs typeface="DIN-Regular"/>
              </a:rPr>
              <a:t>(shared assets and playbook)</a:t>
            </a:r>
            <a:endParaRPr lang="en-US" sz="800" dirty="0">
              <a:latin typeface="DIN-Regular"/>
              <a:cs typeface="DIN-Regular"/>
            </a:endParaRPr>
          </a:p>
        </p:txBody>
      </p:sp>
      <p:sp>
        <p:nvSpPr>
          <p:cNvPr id="24" name="TextBox 23"/>
          <p:cNvSpPr txBox="1"/>
          <p:nvPr/>
        </p:nvSpPr>
        <p:spPr>
          <a:xfrm>
            <a:off x="5212179" y="3654971"/>
            <a:ext cx="1630636" cy="648383"/>
          </a:xfrm>
          <a:prstGeom prst="rect">
            <a:avLst/>
          </a:prstGeom>
          <a:noFill/>
        </p:spPr>
        <p:txBody>
          <a:bodyPr wrap="square" rtlCol="0">
            <a:spAutoFit/>
          </a:bodyPr>
          <a:lstStyle/>
          <a:p>
            <a:pPr algn="ctr">
              <a:lnSpc>
                <a:spcPct val="90000"/>
              </a:lnSpc>
            </a:pPr>
            <a:r>
              <a:rPr lang="en-US" sz="800" dirty="0" smtClean="0">
                <a:latin typeface="DIN-Regular"/>
                <a:cs typeface="DIN-Regular"/>
              </a:rPr>
              <a:t>Confidence to change course within DeVry (</a:t>
            </a:r>
            <a:r>
              <a:rPr lang="en-US" sz="800" dirty="0" err="1" smtClean="0">
                <a:latin typeface="DIN-Regular"/>
                <a:cs typeface="DIN-Regular"/>
              </a:rPr>
              <a:t>eg</a:t>
            </a:r>
            <a:r>
              <a:rPr lang="en-US" sz="800" smtClean="0">
                <a:latin typeface="DIN-Regular"/>
                <a:cs typeface="DIN-Regular"/>
              </a:rPr>
              <a:t> DKB) </a:t>
            </a:r>
            <a:endParaRPr lang="en-US" sz="800" dirty="0" smtClean="0">
              <a:latin typeface="DIN-Regular"/>
              <a:cs typeface="DIN-Regular"/>
            </a:endParaRPr>
          </a:p>
          <a:p>
            <a:pPr algn="ctr">
              <a:lnSpc>
                <a:spcPct val="90000"/>
              </a:lnSpc>
            </a:pPr>
            <a:r>
              <a:rPr lang="en-US" sz="800" dirty="0" smtClean="0">
                <a:latin typeface="DIN-Regular"/>
                <a:cs typeface="DIN-Regular"/>
              </a:rPr>
              <a:t>&amp; </a:t>
            </a:r>
          </a:p>
          <a:p>
            <a:pPr algn="ctr">
              <a:lnSpc>
                <a:spcPct val="90000"/>
              </a:lnSpc>
            </a:pPr>
            <a:r>
              <a:rPr lang="en-US" sz="800" dirty="0" smtClean="0">
                <a:latin typeface="DIN-Regular"/>
                <a:cs typeface="DIN-Regular"/>
              </a:rPr>
              <a:t>emotional (re)motivation and reassurance</a:t>
            </a:r>
            <a:endParaRPr lang="en-US" sz="800" dirty="0">
              <a:latin typeface="DIN-Regular"/>
              <a:cs typeface="DIN-Regular"/>
            </a:endParaRPr>
          </a:p>
        </p:txBody>
      </p:sp>
      <p:sp>
        <p:nvSpPr>
          <p:cNvPr id="25" name="TextBox 24"/>
          <p:cNvSpPr txBox="1"/>
          <p:nvPr/>
        </p:nvSpPr>
        <p:spPr>
          <a:xfrm>
            <a:off x="7880240" y="3654972"/>
            <a:ext cx="1329744" cy="426784"/>
          </a:xfrm>
          <a:prstGeom prst="rect">
            <a:avLst/>
          </a:prstGeom>
          <a:noFill/>
        </p:spPr>
        <p:txBody>
          <a:bodyPr wrap="square" rtlCol="0">
            <a:spAutoFit/>
          </a:bodyPr>
          <a:lstStyle/>
          <a:p>
            <a:pPr algn="ctr">
              <a:lnSpc>
                <a:spcPct val="90000"/>
              </a:lnSpc>
            </a:pPr>
            <a:r>
              <a:rPr lang="en-US" sz="800" dirty="0" smtClean="0">
                <a:latin typeface="DIN-Regular"/>
                <a:cs typeface="DIN-Regular"/>
              </a:rPr>
              <a:t>Makes DeVry 1</a:t>
            </a:r>
            <a:r>
              <a:rPr lang="en-US" sz="800" baseline="30000" dirty="0" smtClean="0">
                <a:latin typeface="DIN-Regular"/>
                <a:cs typeface="DIN-Regular"/>
              </a:rPr>
              <a:t>st</a:t>
            </a:r>
            <a:r>
              <a:rPr lang="en-US" sz="800" dirty="0" smtClean="0">
                <a:latin typeface="DIN-Regular"/>
                <a:cs typeface="DIN-Regular"/>
              </a:rPr>
              <a:t> choice </a:t>
            </a:r>
            <a:br>
              <a:rPr lang="en-US" sz="800" dirty="0" smtClean="0">
                <a:latin typeface="DIN-Regular"/>
                <a:cs typeface="DIN-Regular"/>
              </a:rPr>
            </a:br>
            <a:r>
              <a:rPr lang="en-US" sz="800" dirty="0" smtClean="0">
                <a:latin typeface="DIN-Regular"/>
                <a:cs typeface="DIN-Regular"/>
              </a:rPr>
              <a:t>to upgrade </a:t>
            </a:r>
            <a:br>
              <a:rPr lang="en-US" sz="800" dirty="0" smtClean="0">
                <a:latin typeface="DIN-Regular"/>
                <a:cs typeface="DIN-Regular"/>
              </a:rPr>
            </a:br>
            <a:r>
              <a:rPr lang="en-US" sz="800" dirty="0" smtClean="0">
                <a:latin typeface="DIN-Regular"/>
                <a:cs typeface="DIN-Regular"/>
              </a:rPr>
              <a:t>and adapt degree later</a:t>
            </a:r>
            <a:endParaRPr lang="en-US" sz="800" dirty="0">
              <a:latin typeface="DIN-Regular"/>
              <a:cs typeface="DIN-Regular"/>
            </a:endParaRPr>
          </a:p>
        </p:txBody>
      </p:sp>
      <p:sp>
        <p:nvSpPr>
          <p:cNvPr id="26" name="TextBox 25"/>
          <p:cNvSpPr txBox="1"/>
          <p:nvPr/>
        </p:nvSpPr>
        <p:spPr>
          <a:xfrm>
            <a:off x="5008350" y="1253758"/>
            <a:ext cx="1329744" cy="196019"/>
          </a:xfrm>
          <a:prstGeom prst="rect">
            <a:avLst/>
          </a:prstGeom>
          <a:noFill/>
        </p:spPr>
        <p:txBody>
          <a:bodyPr wrap="square" rtlCol="0">
            <a:spAutoFit/>
          </a:bodyPr>
          <a:lstStyle/>
          <a:p>
            <a:pPr algn="ctr">
              <a:lnSpc>
                <a:spcPct val="90000"/>
              </a:lnSpc>
            </a:pPr>
            <a:r>
              <a:rPr lang="en-US" sz="800" dirty="0" smtClean="0">
                <a:solidFill>
                  <a:srgbClr val="7EB2EE"/>
                </a:solidFill>
                <a:latin typeface="DIN-Regular"/>
                <a:cs typeface="DIN-Regular"/>
              </a:rPr>
              <a:t>PROGRAM:</a:t>
            </a:r>
            <a:endParaRPr lang="en-US" sz="800" dirty="0">
              <a:solidFill>
                <a:srgbClr val="7EB2EE"/>
              </a:solidFill>
              <a:latin typeface="DIN-Regular"/>
              <a:cs typeface="DIN-Regular"/>
            </a:endParaRPr>
          </a:p>
        </p:txBody>
      </p:sp>
      <p:sp>
        <p:nvSpPr>
          <p:cNvPr id="27" name="TextBox 26"/>
          <p:cNvSpPr txBox="1"/>
          <p:nvPr/>
        </p:nvSpPr>
        <p:spPr>
          <a:xfrm>
            <a:off x="7070909" y="1253758"/>
            <a:ext cx="1329744" cy="196019"/>
          </a:xfrm>
          <a:prstGeom prst="rect">
            <a:avLst/>
          </a:prstGeom>
          <a:noFill/>
        </p:spPr>
        <p:txBody>
          <a:bodyPr wrap="square" rtlCol="0">
            <a:spAutoFit/>
          </a:bodyPr>
          <a:lstStyle/>
          <a:p>
            <a:pPr algn="ctr">
              <a:lnSpc>
                <a:spcPct val="90000"/>
              </a:lnSpc>
            </a:pPr>
            <a:r>
              <a:rPr lang="en-US" sz="800" dirty="0" smtClean="0">
                <a:solidFill>
                  <a:srgbClr val="7EB2EE"/>
                </a:solidFill>
                <a:latin typeface="DIN-Regular"/>
                <a:cs typeface="DIN-Regular"/>
              </a:rPr>
              <a:t>PROGRAM:</a:t>
            </a:r>
            <a:endParaRPr lang="en-US" sz="800" dirty="0">
              <a:solidFill>
                <a:srgbClr val="7EB2EE"/>
              </a:solidFill>
              <a:latin typeface="DIN-Regular"/>
              <a:cs typeface="DIN-Regular"/>
            </a:endParaRPr>
          </a:p>
        </p:txBody>
      </p:sp>
      <p:sp>
        <p:nvSpPr>
          <p:cNvPr id="28" name="TextBox 27"/>
          <p:cNvSpPr txBox="1"/>
          <p:nvPr/>
        </p:nvSpPr>
        <p:spPr>
          <a:xfrm>
            <a:off x="5362625" y="3525000"/>
            <a:ext cx="1329744" cy="196019"/>
          </a:xfrm>
          <a:prstGeom prst="rect">
            <a:avLst/>
          </a:prstGeom>
          <a:noFill/>
        </p:spPr>
        <p:txBody>
          <a:bodyPr wrap="square" rtlCol="0">
            <a:spAutoFit/>
          </a:bodyPr>
          <a:lstStyle/>
          <a:p>
            <a:pPr algn="ctr">
              <a:lnSpc>
                <a:spcPct val="90000"/>
              </a:lnSpc>
            </a:pPr>
            <a:r>
              <a:rPr lang="en-US" sz="800" dirty="0" smtClean="0">
                <a:solidFill>
                  <a:srgbClr val="7EB2EE"/>
                </a:solidFill>
                <a:latin typeface="DIN-Regular"/>
                <a:cs typeface="DIN-Regular"/>
              </a:rPr>
              <a:t>BRAND:</a:t>
            </a:r>
            <a:endParaRPr lang="en-US" sz="800" dirty="0">
              <a:solidFill>
                <a:srgbClr val="7EB2EE"/>
              </a:solidFill>
              <a:latin typeface="DIN-Regular"/>
              <a:cs typeface="DIN-Regular"/>
            </a:endParaRPr>
          </a:p>
        </p:txBody>
      </p:sp>
      <p:sp>
        <p:nvSpPr>
          <p:cNvPr id="29" name="TextBox 28"/>
          <p:cNvSpPr txBox="1"/>
          <p:nvPr/>
        </p:nvSpPr>
        <p:spPr>
          <a:xfrm>
            <a:off x="7880240" y="3525000"/>
            <a:ext cx="1329744" cy="196019"/>
          </a:xfrm>
          <a:prstGeom prst="rect">
            <a:avLst/>
          </a:prstGeom>
          <a:noFill/>
        </p:spPr>
        <p:txBody>
          <a:bodyPr wrap="square" rtlCol="0">
            <a:spAutoFit/>
          </a:bodyPr>
          <a:lstStyle/>
          <a:p>
            <a:pPr algn="ctr">
              <a:lnSpc>
                <a:spcPct val="90000"/>
              </a:lnSpc>
            </a:pPr>
            <a:r>
              <a:rPr lang="en-US" sz="800" dirty="0" smtClean="0">
                <a:solidFill>
                  <a:srgbClr val="7EB2EE"/>
                </a:solidFill>
                <a:latin typeface="DIN-Regular"/>
                <a:cs typeface="DIN-Regular"/>
              </a:rPr>
              <a:t>BRAND:</a:t>
            </a:r>
            <a:endParaRPr lang="en-US" sz="800" dirty="0">
              <a:solidFill>
                <a:srgbClr val="7EB2EE"/>
              </a:solidFill>
              <a:latin typeface="DIN-Regular"/>
              <a:cs typeface="DIN-Regular"/>
            </a:endParaRPr>
          </a:p>
        </p:txBody>
      </p:sp>
      <p:sp>
        <p:nvSpPr>
          <p:cNvPr id="30" name="Rectangular Callout 29"/>
          <p:cNvSpPr/>
          <p:nvPr/>
        </p:nvSpPr>
        <p:spPr>
          <a:xfrm>
            <a:off x="838264" y="963773"/>
            <a:ext cx="680720" cy="441960"/>
          </a:xfrm>
          <a:prstGeom prst="wedgeRectCallout">
            <a:avLst>
              <a:gd name="adj1" fmla="val -45119"/>
              <a:gd name="adj2" fmla="val 79052"/>
            </a:avLst>
          </a:prstGeom>
          <a:solidFill>
            <a:srgbClr val="7EB2EE"/>
          </a:solidFill>
          <a:ln w="6350" cmpd="sng">
            <a:solidFill>
              <a:srgbClr val="0C4076"/>
            </a:solidFill>
          </a:ln>
          <a:effectLst>
            <a:outerShdw dist="12700" dir="2700000" algn="tl" rotWithShape="0">
              <a:srgbClr val="1983C5"/>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700" dirty="0" smtClean="0">
                <a:latin typeface="DIN-Bold"/>
                <a:cs typeface="DIN-Bold"/>
              </a:rPr>
              <a:t>MOVIES</a:t>
            </a:r>
            <a:br>
              <a:rPr lang="en-US" sz="700" dirty="0" smtClean="0">
                <a:latin typeface="DIN-Bold"/>
                <a:cs typeface="DIN-Bold"/>
              </a:rPr>
            </a:br>
            <a:r>
              <a:rPr lang="en-US" sz="700" dirty="0" smtClean="0">
                <a:latin typeface="DIN-Bold"/>
                <a:cs typeface="DIN-Bold"/>
              </a:rPr>
              <a:t>NOT</a:t>
            </a:r>
            <a:br>
              <a:rPr lang="en-US" sz="700" dirty="0" smtClean="0">
                <a:latin typeface="DIN-Bold"/>
                <a:cs typeface="DIN-Bold"/>
              </a:rPr>
            </a:br>
            <a:r>
              <a:rPr lang="en-US" sz="700" dirty="0" smtClean="0">
                <a:latin typeface="DIN-Bold"/>
                <a:cs typeface="DIN-Bold"/>
              </a:rPr>
              <a:t>CINEMAS</a:t>
            </a:r>
            <a:endParaRPr lang="en-US" sz="700" dirty="0">
              <a:latin typeface="DIN-Bold"/>
              <a:cs typeface="DIN-Bold"/>
            </a:endParaRPr>
          </a:p>
        </p:txBody>
      </p:sp>
      <p:sp>
        <p:nvSpPr>
          <p:cNvPr id="31" name="Rectangular Callout 30"/>
          <p:cNvSpPr/>
          <p:nvPr/>
        </p:nvSpPr>
        <p:spPr>
          <a:xfrm>
            <a:off x="2168008" y="3973154"/>
            <a:ext cx="680720" cy="441960"/>
          </a:xfrm>
          <a:prstGeom prst="wedgeRectCallout">
            <a:avLst>
              <a:gd name="adj1" fmla="val 69058"/>
              <a:gd name="adj2" fmla="val -50834"/>
            </a:avLst>
          </a:prstGeom>
          <a:solidFill>
            <a:srgbClr val="7EB2EE"/>
          </a:solidFill>
          <a:ln w="6350" cmpd="sng">
            <a:solidFill>
              <a:srgbClr val="0C4076"/>
            </a:solidFill>
          </a:ln>
          <a:effectLst>
            <a:outerShdw dist="12700" dir="2700000" algn="tl" rotWithShape="0">
              <a:srgbClr val="1983C5"/>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700" dirty="0" smtClean="0">
                <a:latin typeface="DIN-Bold"/>
                <a:cs typeface="DIN-Bold"/>
              </a:rPr>
              <a:t>MODELS</a:t>
            </a:r>
            <a:br>
              <a:rPr lang="en-US" sz="700" dirty="0" smtClean="0">
                <a:latin typeface="DIN-Bold"/>
                <a:cs typeface="DIN-Bold"/>
              </a:rPr>
            </a:br>
            <a:r>
              <a:rPr lang="en-US" sz="700" dirty="0" smtClean="0">
                <a:latin typeface="DIN-Bold"/>
                <a:cs typeface="DIN-Bold"/>
              </a:rPr>
              <a:t>NOT</a:t>
            </a:r>
            <a:br>
              <a:rPr lang="en-US" sz="700" dirty="0" smtClean="0">
                <a:latin typeface="DIN-Bold"/>
                <a:cs typeface="DIN-Bold"/>
              </a:rPr>
            </a:br>
            <a:r>
              <a:rPr lang="en-US" sz="700" dirty="0" smtClean="0">
                <a:latin typeface="DIN-Bold"/>
                <a:cs typeface="DIN-Bold"/>
              </a:rPr>
              <a:t>MEDIATORS</a:t>
            </a:r>
            <a:endParaRPr lang="en-US" sz="700" dirty="0">
              <a:latin typeface="DIN-Bold"/>
              <a:cs typeface="DIN-Bold"/>
            </a:endParaRPr>
          </a:p>
        </p:txBody>
      </p:sp>
      <p:cxnSp>
        <p:nvCxnSpPr>
          <p:cNvPr id="32" name="Straight Connector 31"/>
          <p:cNvCxnSpPr/>
          <p:nvPr/>
        </p:nvCxnSpPr>
        <p:spPr>
          <a:xfrm>
            <a:off x="577706" y="4643120"/>
            <a:ext cx="3984160" cy="0"/>
          </a:xfrm>
          <a:prstGeom prst="line">
            <a:avLst/>
          </a:prstGeom>
          <a:ln w="28575" cmpd="sng">
            <a:solidFill>
              <a:srgbClr val="11447F"/>
            </a:solidFill>
            <a:headEnd type="triangle" w="lg"/>
            <a:tailEnd type="triangle" w="lg"/>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013999" y="4534446"/>
            <a:ext cx="1012728" cy="205184"/>
          </a:xfrm>
          <a:prstGeom prst="rect">
            <a:avLst/>
          </a:prstGeom>
          <a:solidFill>
            <a:schemeClr val="bg1"/>
          </a:solidFill>
        </p:spPr>
        <p:txBody>
          <a:bodyPr wrap="square" rtlCol="0">
            <a:spAutoFit/>
          </a:bodyPr>
          <a:lstStyle/>
          <a:p>
            <a:pPr algn="ctr">
              <a:lnSpc>
                <a:spcPct val="90000"/>
              </a:lnSpc>
            </a:pPr>
            <a:r>
              <a:rPr lang="en-US" sz="800" dirty="0" smtClean="0">
                <a:solidFill>
                  <a:srgbClr val="800000"/>
                </a:solidFill>
                <a:latin typeface="DIN-Medium"/>
                <a:cs typeface="DIN-Medium"/>
              </a:rPr>
              <a:t>PURCHASE PATH</a:t>
            </a:r>
            <a:endParaRPr lang="en-US" sz="800" dirty="0">
              <a:solidFill>
                <a:srgbClr val="800000"/>
              </a:solidFill>
              <a:latin typeface="DIN-Medium"/>
              <a:cs typeface="DIN-Medium"/>
            </a:endParaRPr>
          </a:p>
        </p:txBody>
      </p:sp>
      <p:cxnSp>
        <p:nvCxnSpPr>
          <p:cNvPr id="34" name="Straight Connector 33"/>
          <p:cNvCxnSpPr/>
          <p:nvPr/>
        </p:nvCxnSpPr>
        <p:spPr>
          <a:xfrm>
            <a:off x="4652728" y="4643120"/>
            <a:ext cx="3984160" cy="0"/>
          </a:xfrm>
          <a:prstGeom prst="line">
            <a:avLst/>
          </a:prstGeom>
          <a:ln w="28575" cmpd="sng">
            <a:solidFill>
              <a:srgbClr val="11447F"/>
            </a:solidFill>
            <a:headEnd type="triangle" w="lg"/>
            <a:tailEnd type="triangle" w="lg"/>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06050" y="4534446"/>
            <a:ext cx="1378670" cy="205184"/>
          </a:xfrm>
          <a:prstGeom prst="rect">
            <a:avLst/>
          </a:prstGeom>
          <a:solidFill>
            <a:schemeClr val="bg1"/>
          </a:solidFill>
        </p:spPr>
        <p:txBody>
          <a:bodyPr wrap="square" rtlCol="0">
            <a:spAutoFit/>
          </a:bodyPr>
          <a:lstStyle/>
          <a:p>
            <a:pPr algn="ctr">
              <a:lnSpc>
                <a:spcPct val="90000"/>
              </a:lnSpc>
            </a:pPr>
            <a:r>
              <a:rPr lang="en-US" sz="800" dirty="0" smtClean="0">
                <a:solidFill>
                  <a:srgbClr val="800000"/>
                </a:solidFill>
                <a:latin typeface="DIN-Medium"/>
                <a:cs typeface="DIN-Medium"/>
              </a:rPr>
              <a:t>LEARNING EXPERIENCE</a:t>
            </a:r>
            <a:endParaRPr lang="en-US" sz="800" dirty="0">
              <a:solidFill>
                <a:srgbClr val="800000"/>
              </a:solidFill>
              <a:latin typeface="DIN-Medium"/>
              <a:cs typeface="DIN-Medium"/>
            </a:endParaRPr>
          </a:p>
        </p:txBody>
      </p:sp>
    </p:spTree>
    <p:extLst>
      <p:ext uri="{BB962C8B-B14F-4D97-AF65-F5344CB8AC3E}">
        <p14:creationId xmlns:p14="http://schemas.microsoft.com/office/powerpoint/2010/main" val="1017094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we can create shared insights across programs</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4666" y="1196733"/>
            <a:ext cx="1926666" cy="2983146"/>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4601" y="2087218"/>
            <a:ext cx="3139226" cy="146091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2927" b="9765"/>
          <a:stretch/>
        </p:blipFill>
        <p:spPr>
          <a:xfrm>
            <a:off x="150254" y="2009126"/>
            <a:ext cx="2457911" cy="1891077"/>
          </a:xfrm>
          <a:prstGeom prst="rect">
            <a:avLst/>
          </a:prstGeom>
        </p:spPr>
      </p:pic>
      <p:sp>
        <p:nvSpPr>
          <p:cNvPr id="9" name="TextBox 8"/>
          <p:cNvSpPr txBox="1"/>
          <p:nvPr/>
        </p:nvSpPr>
        <p:spPr>
          <a:xfrm>
            <a:off x="522219" y="1303896"/>
            <a:ext cx="1950101" cy="539635"/>
          </a:xfrm>
          <a:prstGeom prst="rect">
            <a:avLst/>
          </a:prstGeom>
          <a:noFill/>
        </p:spPr>
        <p:txBody>
          <a:bodyPr wrap="square" rtlCol="0">
            <a:spAutoFit/>
          </a:bodyPr>
          <a:lstStyle/>
          <a:p>
            <a:pPr algn="ctr">
              <a:lnSpc>
                <a:spcPct val="90000"/>
              </a:lnSpc>
            </a:pPr>
            <a:r>
              <a:rPr lang="en-US" sz="1600" b="1" dirty="0" smtClean="0">
                <a:solidFill>
                  <a:srgbClr val="11447F"/>
                </a:solidFill>
                <a:latin typeface="DIN-Bold"/>
                <a:cs typeface="DIN-Bold"/>
              </a:rPr>
              <a:t>Customer </a:t>
            </a:r>
            <a:r>
              <a:rPr lang="en-US" sz="1600" b="1" dirty="0">
                <a:solidFill>
                  <a:srgbClr val="11447F"/>
                </a:solidFill>
                <a:latin typeface="DIN-Bold"/>
                <a:cs typeface="DIN-Bold"/>
              </a:rPr>
              <a:t>intimacy as a model</a:t>
            </a:r>
          </a:p>
        </p:txBody>
      </p:sp>
      <p:sp>
        <p:nvSpPr>
          <p:cNvPr id="10" name="TextBox 9"/>
          <p:cNvSpPr txBox="1"/>
          <p:nvPr/>
        </p:nvSpPr>
        <p:spPr>
          <a:xfrm>
            <a:off x="3626353" y="1303896"/>
            <a:ext cx="1950101" cy="539635"/>
          </a:xfrm>
          <a:prstGeom prst="rect">
            <a:avLst/>
          </a:prstGeom>
          <a:noFill/>
        </p:spPr>
        <p:txBody>
          <a:bodyPr wrap="square" rtlCol="0">
            <a:spAutoFit/>
          </a:bodyPr>
          <a:lstStyle/>
          <a:p>
            <a:pPr algn="ctr">
              <a:lnSpc>
                <a:spcPct val="90000"/>
              </a:lnSpc>
            </a:pPr>
            <a:r>
              <a:rPr lang="en-US" sz="1600" b="1" dirty="0" smtClean="0">
                <a:solidFill>
                  <a:srgbClr val="11447F"/>
                </a:solidFill>
                <a:latin typeface="DIN-Bold"/>
                <a:cs typeface="DIN-Bold"/>
              </a:rPr>
              <a:t>Customer</a:t>
            </a:r>
          </a:p>
          <a:p>
            <a:pPr algn="ctr">
              <a:lnSpc>
                <a:spcPct val="90000"/>
              </a:lnSpc>
            </a:pPr>
            <a:r>
              <a:rPr lang="en-US" sz="1600" b="1" dirty="0" smtClean="0">
                <a:solidFill>
                  <a:srgbClr val="11447F"/>
                </a:solidFill>
                <a:latin typeface="DIN-Bold"/>
                <a:cs typeface="DIN-Bold"/>
              </a:rPr>
              <a:t>segmentation</a:t>
            </a:r>
            <a:endParaRPr lang="en-US" sz="1600" b="1" dirty="0">
              <a:solidFill>
                <a:srgbClr val="11447F"/>
              </a:solidFill>
              <a:latin typeface="DIN-Bold"/>
              <a:cs typeface="DIN-Bold"/>
            </a:endParaRPr>
          </a:p>
        </p:txBody>
      </p:sp>
      <p:sp>
        <p:nvSpPr>
          <p:cNvPr id="16" name="Isosceles Triangle 15"/>
          <p:cNvSpPr/>
          <p:nvPr/>
        </p:nvSpPr>
        <p:spPr>
          <a:xfrm rot="5400000">
            <a:off x="6384461" y="2615214"/>
            <a:ext cx="356052" cy="378806"/>
          </a:xfrm>
          <a:prstGeom prst="triangl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17" name="Isosceles Triangle 16"/>
          <p:cNvSpPr/>
          <p:nvPr/>
        </p:nvSpPr>
        <p:spPr>
          <a:xfrm rot="5400000">
            <a:off x="2483697" y="2615214"/>
            <a:ext cx="356052" cy="378806"/>
          </a:xfrm>
          <a:prstGeom prst="triangl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3" name="Slide Number Placeholder 2"/>
          <p:cNvSpPr>
            <a:spLocks noGrp="1"/>
          </p:cNvSpPr>
          <p:nvPr>
            <p:ph type="sldNum" sz="quarter" idx="4"/>
          </p:nvPr>
        </p:nvSpPr>
        <p:spPr/>
        <p:txBody>
          <a:bodyPr/>
          <a:lstStyle/>
          <a:p>
            <a:pPr algn="ctr"/>
            <a:fld id="{C156D524-9221-6241-84DD-166C4B9282E1}" type="slidenum">
              <a:rPr lang="en-US" smtClean="0"/>
              <a:pPr algn="ctr"/>
              <a:t>34</a:t>
            </a:fld>
            <a:endParaRPr lang="en-US" dirty="0"/>
          </a:p>
        </p:txBody>
      </p:sp>
    </p:spTree>
    <p:extLst>
      <p:ext uri="{BB962C8B-B14F-4D97-AF65-F5344CB8AC3E}">
        <p14:creationId xmlns:p14="http://schemas.microsoft.com/office/powerpoint/2010/main" val="212643980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an optimized media playbook</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168" y="1302423"/>
            <a:ext cx="4378068" cy="2952069"/>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1155" y="2931663"/>
            <a:ext cx="2789707" cy="150179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034" y="1564408"/>
            <a:ext cx="4170784" cy="1297467"/>
          </a:xfrm>
          <a:prstGeom prst="rect">
            <a:avLst/>
          </a:prstGeom>
        </p:spPr>
      </p:pic>
      <p:sp>
        <p:nvSpPr>
          <p:cNvPr id="3" name="Slide Number Placeholder 2"/>
          <p:cNvSpPr>
            <a:spLocks noGrp="1"/>
          </p:cNvSpPr>
          <p:nvPr>
            <p:ph type="sldNum" sz="quarter" idx="4"/>
          </p:nvPr>
        </p:nvSpPr>
        <p:spPr/>
        <p:txBody>
          <a:bodyPr/>
          <a:lstStyle/>
          <a:p>
            <a:pPr algn="ctr"/>
            <a:fld id="{C156D524-9221-6241-84DD-166C4B9282E1}" type="slidenum">
              <a:rPr lang="en-US" smtClean="0"/>
              <a:pPr algn="ctr"/>
              <a:t>35</a:t>
            </a:fld>
            <a:endParaRPr lang="en-US" dirty="0"/>
          </a:p>
        </p:txBody>
      </p:sp>
    </p:spTree>
    <p:extLst>
      <p:ext uri="{BB962C8B-B14F-4D97-AF65-F5344CB8AC3E}">
        <p14:creationId xmlns:p14="http://schemas.microsoft.com/office/powerpoint/2010/main" val="2175018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Inspired by a singular point of view</a:t>
            </a:r>
            <a:endParaRPr lang="en-US" dirty="0"/>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7" r="-15"/>
          <a:stretch/>
        </p:blipFill>
        <p:spPr>
          <a:xfrm>
            <a:off x="5914781" y="1131455"/>
            <a:ext cx="2158000" cy="3339325"/>
          </a:xfrm>
        </p:spPr>
      </p:pic>
      <p:sp>
        <p:nvSpPr>
          <p:cNvPr id="3" name="Slide Number Placeholder 2"/>
          <p:cNvSpPr>
            <a:spLocks noGrp="1"/>
          </p:cNvSpPr>
          <p:nvPr>
            <p:ph type="sldNum" sz="quarter" idx="4"/>
          </p:nvPr>
        </p:nvSpPr>
        <p:spPr/>
        <p:txBody>
          <a:bodyPr/>
          <a:lstStyle/>
          <a:p>
            <a:pPr algn="ctr"/>
            <a:fld id="{C156D524-9221-6241-84DD-166C4B9282E1}" type="slidenum">
              <a:rPr lang="en-US" smtClean="0"/>
              <a:pPr algn="ctr"/>
              <a:t>36</a:t>
            </a:fld>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977" y="1131455"/>
            <a:ext cx="4878324" cy="3351276"/>
          </a:xfrm>
          <a:prstGeom prst="rect">
            <a:avLst/>
          </a:prstGeom>
        </p:spPr>
      </p:pic>
    </p:spTree>
    <p:extLst>
      <p:ext uri="{BB962C8B-B14F-4D97-AF65-F5344CB8AC3E}">
        <p14:creationId xmlns:p14="http://schemas.microsoft.com/office/powerpoint/2010/main" val="884054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an integrated creative approach</a:t>
            </a:r>
            <a:endParaRPr lang="en-US" dirty="0"/>
          </a:p>
        </p:txBody>
      </p:sp>
      <p:sp>
        <p:nvSpPr>
          <p:cNvPr id="3" name="Slide Number Placeholder 2"/>
          <p:cNvSpPr>
            <a:spLocks noGrp="1"/>
          </p:cNvSpPr>
          <p:nvPr>
            <p:ph type="sldNum" sz="quarter" idx="4"/>
          </p:nvPr>
        </p:nvSpPr>
        <p:spPr/>
        <p:txBody>
          <a:bodyPr/>
          <a:lstStyle/>
          <a:p>
            <a:pPr algn="ctr"/>
            <a:fld id="{C156D524-9221-6241-84DD-166C4B9282E1}" type="slidenum">
              <a:rPr lang="en-US" smtClean="0"/>
              <a:pPr algn="ctr"/>
              <a:t>37</a:t>
            </a:fld>
            <a:endParaRPr lang="en-US" dirty="0"/>
          </a:p>
        </p:txBody>
      </p:sp>
      <p:pic>
        <p:nvPicPr>
          <p:cNvPr id="5" name="Picture 4"/>
          <p:cNvPicPr>
            <a:picLocks noChangeAspect="1"/>
          </p:cNvPicPr>
          <p:nvPr/>
        </p:nvPicPr>
        <p:blipFill>
          <a:blip r:embed="rId3"/>
          <a:stretch>
            <a:fillRect/>
          </a:stretch>
        </p:blipFill>
        <p:spPr>
          <a:xfrm>
            <a:off x="392314" y="1327654"/>
            <a:ext cx="2491740" cy="105261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314" y="2722992"/>
            <a:ext cx="2491740" cy="1544538"/>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9780" y="1327654"/>
            <a:ext cx="2694940" cy="182247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2398" y="3593556"/>
            <a:ext cx="1895310" cy="1181644"/>
          </a:xfrm>
          <a:prstGeom prst="rect">
            <a:avLst/>
          </a:prstGeom>
        </p:spPr>
      </p:pic>
      <p:pic>
        <p:nvPicPr>
          <p:cNvPr id="9" name="Picture 8"/>
          <p:cNvPicPr>
            <a:picLocks noChangeAspect="1"/>
          </p:cNvPicPr>
          <p:nvPr/>
        </p:nvPicPr>
        <p:blipFill>
          <a:blip r:embed="rId7"/>
          <a:stretch>
            <a:fillRect/>
          </a:stretch>
        </p:blipFill>
        <p:spPr>
          <a:xfrm>
            <a:off x="6492719" y="1327654"/>
            <a:ext cx="2143874" cy="1965959"/>
          </a:xfrm>
          <a:prstGeom prst="rect">
            <a:avLst/>
          </a:prstGeom>
        </p:spPr>
      </p:pic>
      <p:sp>
        <p:nvSpPr>
          <p:cNvPr id="12" name="TextBox 11"/>
          <p:cNvSpPr txBox="1"/>
          <p:nvPr/>
        </p:nvSpPr>
        <p:spPr>
          <a:xfrm>
            <a:off x="392315" y="957878"/>
            <a:ext cx="2491740" cy="318036"/>
          </a:xfrm>
          <a:prstGeom prst="rect">
            <a:avLst/>
          </a:prstGeom>
          <a:noFill/>
        </p:spPr>
        <p:txBody>
          <a:bodyPr wrap="square" rtlCol="0">
            <a:spAutoFit/>
          </a:bodyPr>
          <a:lstStyle/>
          <a:p>
            <a:pPr algn="ctr">
              <a:lnSpc>
                <a:spcPct val="90000"/>
              </a:lnSpc>
            </a:pPr>
            <a:r>
              <a:rPr lang="en-US" sz="1600" b="1" dirty="0" smtClean="0">
                <a:solidFill>
                  <a:srgbClr val="11447F"/>
                </a:solidFill>
                <a:latin typeface="DIN-Bold"/>
                <a:cs typeface="DIN-Bold"/>
              </a:rPr>
              <a:t>Show our Difference</a:t>
            </a:r>
            <a:endParaRPr lang="en-US" sz="1600" b="1" dirty="0">
              <a:solidFill>
                <a:srgbClr val="11447F"/>
              </a:solidFill>
              <a:latin typeface="DIN-Bold"/>
              <a:cs typeface="DIN-Bold"/>
            </a:endParaRPr>
          </a:p>
        </p:txBody>
      </p:sp>
      <p:sp>
        <p:nvSpPr>
          <p:cNvPr id="13" name="TextBox 12"/>
          <p:cNvSpPr txBox="1"/>
          <p:nvPr/>
        </p:nvSpPr>
        <p:spPr>
          <a:xfrm>
            <a:off x="3942578" y="3254273"/>
            <a:ext cx="1433581" cy="318036"/>
          </a:xfrm>
          <a:prstGeom prst="rect">
            <a:avLst/>
          </a:prstGeom>
          <a:noFill/>
        </p:spPr>
        <p:txBody>
          <a:bodyPr wrap="square" rtlCol="0">
            <a:spAutoFit/>
          </a:bodyPr>
          <a:lstStyle/>
          <a:p>
            <a:pPr algn="ctr">
              <a:lnSpc>
                <a:spcPct val="90000"/>
              </a:lnSpc>
            </a:pPr>
            <a:r>
              <a:rPr lang="en-US" sz="1600" b="1" dirty="0" smtClean="0">
                <a:solidFill>
                  <a:srgbClr val="11447F"/>
                </a:solidFill>
                <a:latin typeface="DIN-Bold"/>
                <a:cs typeface="DIN-Bold"/>
              </a:rPr>
              <a:t>Tools to Help</a:t>
            </a:r>
            <a:endParaRPr lang="en-US" sz="1600" b="1" dirty="0">
              <a:solidFill>
                <a:srgbClr val="11447F"/>
              </a:solidFill>
              <a:latin typeface="DIN-Bold"/>
              <a:cs typeface="DIN-Bold"/>
            </a:endParaRPr>
          </a:p>
        </p:txBody>
      </p:sp>
      <p:sp>
        <p:nvSpPr>
          <p:cNvPr id="14" name="TextBox 13"/>
          <p:cNvSpPr txBox="1"/>
          <p:nvPr/>
        </p:nvSpPr>
        <p:spPr>
          <a:xfrm>
            <a:off x="6780779" y="978432"/>
            <a:ext cx="1580901" cy="318036"/>
          </a:xfrm>
          <a:prstGeom prst="rect">
            <a:avLst/>
          </a:prstGeom>
          <a:noFill/>
        </p:spPr>
        <p:txBody>
          <a:bodyPr wrap="square" rtlCol="0">
            <a:spAutoFit/>
          </a:bodyPr>
          <a:lstStyle/>
          <a:p>
            <a:pPr algn="ctr">
              <a:lnSpc>
                <a:spcPct val="90000"/>
              </a:lnSpc>
            </a:pPr>
            <a:r>
              <a:rPr lang="en-US" sz="1600" b="1" dirty="0" smtClean="0">
                <a:solidFill>
                  <a:srgbClr val="11447F"/>
                </a:solidFill>
                <a:latin typeface="DIN-Bold"/>
                <a:cs typeface="DIN-Bold"/>
              </a:rPr>
              <a:t>What we Offer</a:t>
            </a:r>
            <a:endParaRPr lang="en-US" sz="1600" b="1" dirty="0">
              <a:solidFill>
                <a:srgbClr val="11447F"/>
              </a:solidFill>
              <a:latin typeface="DIN-Bold"/>
              <a:cs typeface="DIN-Bold"/>
            </a:endParaRPr>
          </a:p>
        </p:txBody>
      </p:sp>
      <p:sp>
        <p:nvSpPr>
          <p:cNvPr id="15" name="TextBox 14"/>
          <p:cNvSpPr txBox="1"/>
          <p:nvPr/>
        </p:nvSpPr>
        <p:spPr>
          <a:xfrm>
            <a:off x="3319781" y="957878"/>
            <a:ext cx="2745740" cy="318036"/>
          </a:xfrm>
          <a:prstGeom prst="rect">
            <a:avLst/>
          </a:prstGeom>
          <a:noFill/>
        </p:spPr>
        <p:txBody>
          <a:bodyPr wrap="square" rtlCol="0">
            <a:spAutoFit/>
          </a:bodyPr>
          <a:lstStyle/>
          <a:p>
            <a:pPr algn="ctr">
              <a:lnSpc>
                <a:spcPct val="90000"/>
              </a:lnSpc>
            </a:pPr>
            <a:r>
              <a:rPr lang="en-US" sz="1600" b="1" dirty="0" smtClean="0">
                <a:solidFill>
                  <a:srgbClr val="11447F"/>
                </a:solidFill>
                <a:latin typeface="DIN-Bold"/>
                <a:cs typeface="DIN-Bold"/>
              </a:rPr>
              <a:t>Elevate our Reputation</a:t>
            </a:r>
            <a:endParaRPr lang="en-US" sz="1600" b="1" dirty="0">
              <a:solidFill>
                <a:srgbClr val="11447F"/>
              </a:solidFill>
              <a:latin typeface="DIN-Bold"/>
              <a:cs typeface="DIN-Bold"/>
            </a:endParaRPr>
          </a:p>
        </p:txBody>
      </p:sp>
    </p:spTree>
    <p:extLst>
      <p:ext uri="{BB962C8B-B14F-4D97-AF65-F5344CB8AC3E}">
        <p14:creationId xmlns:p14="http://schemas.microsoft.com/office/powerpoint/2010/main" val="21512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Sharing the benefits of constant innovation</a:t>
            </a:r>
            <a:endParaRPr lang="en-US" dirty="0"/>
          </a:p>
        </p:txBody>
      </p:sp>
      <p:pic>
        <p:nvPicPr>
          <p:cNvPr id="3" name="Picture 2"/>
          <p:cNvPicPr>
            <a:picLocks noChangeAspect="1"/>
          </p:cNvPicPr>
          <p:nvPr/>
        </p:nvPicPr>
        <p:blipFill>
          <a:blip r:embed="rId3"/>
          <a:stretch>
            <a:fillRect/>
          </a:stretch>
        </p:blipFill>
        <p:spPr>
          <a:xfrm>
            <a:off x="1281546" y="921828"/>
            <a:ext cx="6443792" cy="3855766"/>
          </a:xfrm>
          <a:prstGeom prst="rect">
            <a:avLst/>
          </a:prstGeom>
        </p:spPr>
      </p:pic>
      <p:sp>
        <p:nvSpPr>
          <p:cNvPr id="4" name="Slide Number Placeholder 3"/>
          <p:cNvSpPr>
            <a:spLocks noGrp="1"/>
          </p:cNvSpPr>
          <p:nvPr>
            <p:ph type="sldNum" sz="quarter" idx="4"/>
          </p:nvPr>
        </p:nvSpPr>
        <p:spPr/>
        <p:txBody>
          <a:bodyPr/>
          <a:lstStyle/>
          <a:p>
            <a:pPr algn="ctr"/>
            <a:fld id="{C156D524-9221-6241-84DD-166C4B9282E1}" type="slidenum">
              <a:rPr lang="en-US" smtClean="0"/>
              <a:pPr algn="ctr"/>
              <a:t>38</a:t>
            </a:fld>
            <a:endParaRPr lang="en-US" dirty="0"/>
          </a:p>
        </p:txBody>
      </p:sp>
    </p:spTree>
    <p:extLst>
      <p:ext uri="{BB962C8B-B14F-4D97-AF65-F5344CB8AC3E}">
        <p14:creationId xmlns:p14="http://schemas.microsoft.com/office/powerpoint/2010/main" val="4025390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hey, what do we know?</a:t>
            </a:r>
            <a:endParaRPr lang="en-US" dirty="0"/>
          </a:p>
        </p:txBody>
      </p:sp>
      <p:sp>
        <p:nvSpPr>
          <p:cNvPr id="3" name="Content Placeholder 2"/>
          <p:cNvSpPr>
            <a:spLocks noGrp="1"/>
          </p:cNvSpPr>
          <p:nvPr>
            <p:ph idx="1"/>
          </p:nvPr>
        </p:nvSpPr>
        <p:spPr>
          <a:xfrm>
            <a:off x="457200" y="1200151"/>
            <a:ext cx="8478520" cy="3394472"/>
          </a:xfrm>
        </p:spPr>
        <p:txBody>
          <a:bodyPr>
            <a:normAutofit/>
          </a:bodyPr>
          <a:lstStyle/>
          <a:p>
            <a:r>
              <a:rPr lang="en-US" sz="1800" dirty="0" smtClean="0"/>
              <a:t>DeVry’s business is very different to </a:t>
            </a:r>
            <a:r>
              <a:rPr lang="en-US" sz="1800" dirty="0"/>
              <a:t>C</a:t>
            </a:r>
            <a:r>
              <a:rPr lang="en-US" sz="1800" dirty="0" smtClean="0"/>
              <a:t>apella</a:t>
            </a:r>
          </a:p>
          <a:p>
            <a:r>
              <a:rPr lang="en-US" sz="1800" dirty="0" smtClean="0"/>
              <a:t>We haven’t talked to you in depth about the business or your positioning work</a:t>
            </a:r>
          </a:p>
          <a:p>
            <a:pPr lvl="1"/>
            <a:r>
              <a:rPr lang="en-US" sz="1600" dirty="0" smtClean="0"/>
              <a:t>Nor to your students or faculty</a:t>
            </a:r>
          </a:p>
          <a:p>
            <a:r>
              <a:rPr lang="en-US" sz="1800" dirty="0" smtClean="0"/>
              <a:t>We’d love to hear what you think</a:t>
            </a:r>
          </a:p>
          <a:p>
            <a:pPr lvl="1"/>
            <a:r>
              <a:rPr lang="en-US" sz="1600" dirty="0" smtClean="0"/>
              <a:t>And where we might be of help</a:t>
            </a:r>
            <a:endParaRPr lang="en-US" sz="1600" dirty="0"/>
          </a:p>
        </p:txBody>
      </p:sp>
      <p:sp>
        <p:nvSpPr>
          <p:cNvPr id="5" name="Slide Number Placeholder 4"/>
          <p:cNvSpPr>
            <a:spLocks noGrp="1"/>
          </p:cNvSpPr>
          <p:nvPr>
            <p:ph type="sldNum" sz="quarter" idx="4"/>
          </p:nvPr>
        </p:nvSpPr>
        <p:spPr/>
        <p:txBody>
          <a:bodyPr/>
          <a:lstStyle/>
          <a:p>
            <a:pPr algn="ctr"/>
            <a:fld id="{C156D524-9221-6241-84DD-166C4B9282E1}" type="slidenum">
              <a:rPr lang="en-US" smtClean="0"/>
              <a:pPr algn="ctr"/>
              <a:t>39</a:t>
            </a:fld>
            <a:endParaRPr lang="en-US" dirty="0"/>
          </a:p>
        </p:txBody>
      </p:sp>
    </p:spTree>
    <p:extLst>
      <p:ext uri="{BB962C8B-B14F-4D97-AF65-F5344CB8AC3E}">
        <p14:creationId xmlns:p14="http://schemas.microsoft.com/office/powerpoint/2010/main" val="455835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78787"/>
                </a:solidFill>
              </a:rPr>
              <a:t>And most of all, involvement drives </a:t>
            </a:r>
            <a:r>
              <a:rPr lang="en-US" dirty="0" smtClean="0">
                <a:solidFill>
                  <a:srgbClr val="878787"/>
                </a:solidFill>
              </a:rPr>
              <a:t>growth</a:t>
            </a:r>
            <a:endParaRPr lang="en-US" dirty="0">
              <a:solidFill>
                <a:srgbClr val="878787"/>
              </a:solidFill>
            </a:endParaRPr>
          </a:p>
        </p:txBody>
      </p:sp>
      <p:sp>
        <p:nvSpPr>
          <p:cNvPr id="7" name="Rectangle 12"/>
          <p:cNvSpPr>
            <a:spLocks noChangeArrowheads="1"/>
          </p:cNvSpPr>
          <p:nvPr/>
        </p:nvSpPr>
        <p:spPr bwMode="auto">
          <a:xfrm>
            <a:off x="2670092" y="1189504"/>
            <a:ext cx="5560271" cy="31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050" dirty="0" smtClean="0">
                <a:solidFill>
                  <a:schemeClr val="tx1">
                    <a:lumMod val="65000"/>
                    <a:lumOff val="35000"/>
                  </a:schemeClr>
                </a:solidFill>
                <a:latin typeface="DIN-Regular"/>
                <a:cs typeface="DIN-Regular"/>
              </a:rPr>
              <a:t>Grown </a:t>
            </a:r>
            <a:r>
              <a:rPr lang="en-GB" sz="1050" dirty="0">
                <a:solidFill>
                  <a:schemeClr val="tx1">
                    <a:lumMod val="65000"/>
                    <a:lumOff val="35000"/>
                  </a:schemeClr>
                </a:solidFill>
                <a:latin typeface="DIN-Regular"/>
                <a:cs typeface="DIN-Regular"/>
              </a:rPr>
              <a:t>into a national advertiser and the fastest-growing brand in the category</a:t>
            </a:r>
            <a:r>
              <a:rPr lang="en-GB" sz="1050" dirty="0" smtClean="0">
                <a:solidFill>
                  <a:schemeClr val="tx1">
                    <a:lumMod val="65000"/>
                    <a:lumOff val="35000"/>
                  </a:schemeClr>
                </a:solidFill>
                <a:latin typeface="DIN-Regular"/>
                <a:cs typeface="DIN-Regular"/>
              </a:rPr>
              <a:t>.</a:t>
            </a:r>
          </a:p>
          <a:p>
            <a:endParaRPr lang="en-GB" sz="1050" dirty="0">
              <a:solidFill>
                <a:schemeClr val="tx1">
                  <a:lumMod val="65000"/>
                  <a:lumOff val="35000"/>
                </a:schemeClr>
              </a:solidFill>
              <a:latin typeface="DIN-Regular"/>
              <a:cs typeface="DIN-Regular"/>
            </a:endParaRPr>
          </a:p>
          <a:p>
            <a:pPr algn="l"/>
            <a:endParaRPr lang="en-GB" sz="1050" dirty="0" smtClean="0">
              <a:solidFill>
                <a:schemeClr val="tx1">
                  <a:lumMod val="65000"/>
                  <a:lumOff val="35000"/>
                </a:schemeClr>
              </a:solidFill>
              <a:latin typeface="DIN-Regular"/>
              <a:cs typeface="DIN-Regular"/>
            </a:endParaRPr>
          </a:p>
          <a:p>
            <a:pPr algn="l"/>
            <a:r>
              <a:rPr lang="en-GB" sz="1050" dirty="0" smtClean="0">
                <a:solidFill>
                  <a:schemeClr val="tx1">
                    <a:lumMod val="65000"/>
                    <a:lumOff val="35000"/>
                  </a:schemeClr>
                </a:solidFill>
                <a:latin typeface="DIN-Regular"/>
                <a:cs typeface="DIN-Regular"/>
              </a:rPr>
              <a:t>Grown loyalty rate to be the best in the category.</a:t>
            </a:r>
          </a:p>
          <a:p>
            <a:pPr algn="l"/>
            <a:endParaRPr lang="en-GB" sz="1050" dirty="0" smtClean="0">
              <a:solidFill>
                <a:schemeClr val="tx1">
                  <a:lumMod val="65000"/>
                  <a:lumOff val="35000"/>
                </a:schemeClr>
              </a:solidFill>
              <a:latin typeface="DIN-Regular"/>
              <a:cs typeface="DIN-Regular"/>
            </a:endParaRPr>
          </a:p>
          <a:p>
            <a:pPr algn="l"/>
            <a:endParaRPr lang="en-GB" sz="1050" dirty="0" smtClean="0">
              <a:solidFill>
                <a:schemeClr val="tx1">
                  <a:lumMod val="65000"/>
                  <a:lumOff val="35000"/>
                </a:schemeClr>
              </a:solidFill>
              <a:latin typeface="DIN-Regular"/>
              <a:cs typeface="DIN-Regular"/>
            </a:endParaRPr>
          </a:p>
          <a:p>
            <a:pPr algn="l"/>
            <a:r>
              <a:rPr lang="en-GB" sz="1050" dirty="0" smtClean="0">
                <a:solidFill>
                  <a:schemeClr val="tx1">
                    <a:lumMod val="65000"/>
                    <a:lumOff val="35000"/>
                  </a:schemeClr>
                </a:solidFill>
                <a:latin typeface="DIN-Regular"/>
                <a:cs typeface="DIN-Regular"/>
              </a:rPr>
              <a:t>Grew the business by double digits for the first time in 10 years. Grew their player base.</a:t>
            </a:r>
          </a:p>
          <a:p>
            <a:pPr algn="l"/>
            <a:endParaRPr lang="en-GB" sz="1050" dirty="0" smtClean="0">
              <a:solidFill>
                <a:schemeClr val="tx1">
                  <a:lumMod val="65000"/>
                  <a:lumOff val="35000"/>
                </a:schemeClr>
              </a:solidFill>
              <a:latin typeface="DIN-Regular"/>
              <a:cs typeface="DIN-Regular"/>
            </a:endParaRPr>
          </a:p>
          <a:p>
            <a:pPr algn="l"/>
            <a:endParaRPr lang="en-GB" sz="1050" dirty="0" smtClean="0">
              <a:solidFill>
                <a:schemeClr val="tx1">
                  <a:lumMod val="65000"/>
                  <a:lumOff val="35000"/>
                </a:schemeClr>
              </a:solidFill>
              <a:latin typeface="DIN-Regular"/>
              <a:cs typeface="DIN-Regular"/>
            </a:endParaRPr>
          </a:p>
          <a:p>
            <a:pPr algn="l"/>
            <a:r>
              <a:rPr lang="en-GB" sz="1050" dirty="0" smtClean="0">
                <a:solidFill>
                  <a:schemeClr val="tx1">
                    <a:lumMod val="65000"/>
                    <a:lumOff val="35000"/>
                  </a:schemeClr>
                </a:solidFill>
                <a:latin typeface="DIN-Regular"/>
                <a:cs typeface="DIN-Regular"/>
              </a:rPr>
              <a:t>Grew connection to global youth, surpassing events like the X Games and World Cup</a:t>
            </a:r>
            <a:br>
              <a:rPr lang="en-GB" sz="1050" dirty="0" smtClean="0">
                <a:solidFill>
                  <a:schemeClr val="tx1">
                    <a:lumMod val="65000"/>
                    <a:lumOff val="35000"/>
                  </a:schemeClr>
                </a:solidFill>
                <a:latin typeface="DIN-Regular"/>
                <a:cs typeface="DIN-Regular"/>
              </a:rPr>
            </a:br>
            <a:r>
              <a:rPr lang="en-GB" sz="1050" dirty="0" smtClean="0">
                <a:solidFill>
                  <a:schemeClr val="tx1">
                    <a:lumMod val="65000"/>
                    <a:lumOff val="35000"/>
                  </a:schemeClr>
                </a:solidFill>
                <a:latin typeface="DIN-Regular"/>
                <a:cs typeface="DIN-Regular"/>
              </a:rPr>
              <a:t>in relevance. Grew young people’s viewership of the Games by 40%.</a:t>
            </a:r>
          </a:p>
          <a:p>
            <a:pPr algn="l"/>
            <a:endParaRPr lang="en-GB" sz="1050" dirty="0" smtClean="0">
              <a:solidFill>
                <a:schemeClr val="tx1">
                  <a:lumMod val="65000"/>
                  <a:lumOff val="35000"/>
                </a:schemeClr>
              </a:solidFill>
              <a:latin typeface="DIN-Regular"/>
              <a:cs typeface="DIN-Regular"/>
            </a:endParaRPr>
          </a:p>
          <a:p>
            <a:pPr algn="l"/>
            <a:endParaRPr lang="en-GB" sz="1050" dirty="0" smtClean="0">
              <a:solidFill>
                <a:schemeClr val="tx1">
                  <a:lumMod val="65000"/>
                  <a:lumOff val="35000"/>
                </a:schemeClr>
              </a:solidFill>
              <a:latin typeface="DIN-Regular"/>
              <a:cs typeface="DIN-Regular"/>
            </a:endParaRPr>
          </a:p>
          <a:p>
            <a:pPr algn="l"/>
            <a:r>
              <a:rPr lang="en-GB" sz="1050" dirty="0" smtClean="0">
                <a:solidFill>
                  <a:schemeClr val="tx1">
                    <a:lumMod val="65000"/>
                    <a:lumOff val="35000"/>
                  </a:schemeClr>
                </a:solidFill>
                <a:latin typeface="DIN-Regular"/>
                <a:cs typeface="DIN-Regular"/>
              </a:rPr>
              <a:t>Grew share of preference in customer electronics, outpacing Best Buy and Walmart.</a:t>
            </a:r>
          </a:p>
          <a:p>
            <a:pPr algn="l"/>
            <a:endParaRPr lang="en-GB" sz="1050" dirty="0" smtClean="0">
              <a:solidFill>
                <a:schemeClr val="tx1">
                  <a:lumMod val="65000"/>
                  <a:lumOff val="35000"/>
                </a:schemeClr>
              </a:solidFill>
              <a:latin typeface="DIN-Regular"/>
              <a:cs typeface="DIN-Regular"/>
            </a:endParaRPr>
          </a:p>
          <a:p>
            <a:pPr algn="l"/>
            <a:endParaRPr lang="en-GB" sz="1050" dirty="0" smtClean="0">
              <a:solidFill>
                <a:schemeClr val="tx1">
                  <a:lumMod val="65000"/>
                  <a:lumOff val="35000"/>
                </a:schemeClr>
              </a:solidFill>
              <a:latin typeface="DIN-Regular"/>
              <a:cs typeface="DIN-Regular"/>
            </a:endParaRPr>
          </a:p>
          <a:p>
            <a:pPr algn="l"/>
            <a:r>
              <a:rPr lang="en-GB" sz="1050" dirty="0" smtClean="0">
                <a:solidFill>
                  <a:schemeClr val="tx1">
                    <a:lumMod val="65000"/>
                    <a:lumOff val="35000"/>
                  </a:schemeClr>
                </a:solidFill>
                <a:latin typeface="DIN-Regular"/>
                <a:cs typeface="DIN-Regular"/>
              </a:rPr>
              <a:t>Grew involvement with young women and increased margin by 11%.</a:t>
            </a:r>
          </a:p>
          <a:p>
            <a:pPr algn="l"/>
            <a:endParaRPr lang="en-GB" sz="1050" dirty="0">
              <a:solidFill>
                <a:schemeClr val="tx1">
                  <a:lumMod val="65000"/>
                  <a:lumOff val="35000"/>
                </a:schemeClr>
              </a:solidFill>
              <a:latin typeface="DIN-Regular"/>
              <a:cs typeface="DIN-Regular"/>
            </a:endParaRPr>
          </a:p>
          <a:p>
            <a:endParaRPr lang="en-GB" sz="1050" dirty="0" smtClean="0">
              <a:solidFill>
                <a:schemeClr val="tx1">
                  <a:lumMod val="65000"/>
                  <a:lumOff val="35000"/>
                </a:schemeClr>
              </a:solidFill>
              <a:latin typeface="DIN-Regular"/>
              <a:cs typeface="DIN-Regular"/>
            </a:endParaRPr>
          </a:p>
          <a:p>
            <a:r>
              <a:rPr lang="en-GB" sz="1050" dirty="0" smtClean="0">
                <a:solidFill>
                  <a:schemeClr val="tx1">
                    <a:lumMod val="65000"/>
                    <a:lumOff val="35000"/>
                  </a:schemeClr>
                </a:solidFill>
                <a:latin typeface="DIN-Regular"/>
                <a:cs typeface="DIN-Regular"/>
              </a:rPr>
              <a:t>Grown </a:t>
            </a:r>
            <a:r>
              <a:rPr lang="en-GB" sz="1050" dirty="0">
                <a:solidFill>
                  <a:schemeClr val="tx1">
                    <a:lumMod val="65000"/>
                    <a:lumOff val="35000"/>
                  </a:schemeClr>
                </a:solidFill>
                <a:latin typeface="DIN-Regular"/>
                <a:cs typeface="DIN-Regular"/>
              </a:rPr>
              <a:t>year over year passenger counts and revenue</a:t>
            </a:r>
            <a:r>
              <a:rPr lang="en-GB" sz="1050" dirty="0" smtClean="0">
                <a:solidFill>
                  <a:schemeClr val="tx1">
                    <a:lumMod val="65000"/>
                    <a:lumOff val="35000"/>
                  </a:schemeClr>
                </a:solidFill>
                <a:latin typeface="DIN-Regular"/>
                <a:cs typeface="DIN-Regular"/>
              </a:rPr>
              <a:t>.</a:t>
            </a:r>
            <a:endParaRPr lang="en-GB" sz="1050" dirty="0">
              <a:solidFill>
                <a:schemeClr val="tx1">
                  <a:lumMod val="65000"/>
                  <a:lumOff val="35000"/>
                </a:schemeClr>
              </a:solidFill>
              <a:latin typeface="DIN-Regular"/>
              <a:cs typeface="DIN-Regular"/>
            </a:endParaRPr>
          </a:p>
        </p:txBody>
      </p:sp>
      <p:pic>
        <p:nvPicPr>
          <p:cNvPr id="8" name="Picture 1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30414" y="3196923"/>
            <a:ext cx="407101" cy="39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78674" y="2687641"/>
            <a:ext cx="710578" cy="378975"/>
          </a:xfrm>
          <a:prstGeom prst="rect">
            <a:avLst/>
          </a:prstGeom>
          <a:noFill/>
          <a:ln w="9525">
            <a:noFill/>
            <a:miter lim="800000"/>
            <a:headEnd/>
            <a:tailEnd/>
          </a:ln>
        </p:spPr>
      </p:pic>
      <p:pic>
        <p:nvPicPr>
          <p:cNvPr id="15" name="Picture 9"/>
          <p:cNvPicPr>
            <a:picLocks noChangeAspect="1"/>
          </p:cNvPicPr>
          <p:nvPr/>
        </p:nvPicPr>
        <p:blipFill rotWithShape="1">
          <a:blip r:embed="rId5" cstate="screen">
            <a:extLst>
              <a:ext uri="{28A0092B-C50C-407E-A947-70E740481C1C}">
                <a14:useLocalDpi xmlns:a14="http://schemas.microsoft.com/office/drawing/2010/main"/>
              </a:ext>
            </a:extLst>
          </a:blip>
          <a:srcRect l="-1902" t="-12461" r="78238" b="786"/>
          <a:stretch/>
        </p:blipFill>
        <p:spPr bwMode="auto">
          <a:xfrm>
            <a:off x="1645216" y="2080687"/>
            <a:ext cx="377494" cy="387858"/>
          </a:xfrm>
          <a:prstGeom prst="rect">
            <a:avLst/>
          </a:prstGeom>
          <a:noFill/>
          <a:ln w="9525">
            <a:noFill/>
            <a:miter lim="800000"/>
            <a:headEnd/>
            <a:tailEnd/>
          </a:ln>
        </p:spPr>
      </p:pic>
      <p:pic>
        <p:nvPicPr>
          <p:cNvPr id="16" name="Picture 10" descr="TreeTop_NEW_Logo.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98659" y="1633616"/>
            <a:ext cx="670608" cy="364171"/>
          </a:xfrm>
          <a:prstGeom prst="rect">
            <a:avLst/>
          </a:prstGeom>
          <a:noFill/>
          <a:ln w="9525">
            <a:noFill/>
            <a:miter lim="800000"/>
            <a:headEnd/>
            <a:tailEnd/>
          </a:ln>
        </p:spPr>
      </p:pic>
      <p:pic>
        <p:nvPicPr>
          <p:cNvPr id="17" name="Picture 16" descr="CSM_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9986" y="3789434"/>
            <a:ext cx="807957" cy="225017"/>
          </a:xfrm>
          <a:prstGeom prst="rect">
            <a:avLst/>
          </a:prstGeom>
        </p:spPr>
      </p:pic>
      <p:pic>
        <p:nvPicPr>
          <p:cNvPr id="18" name="Picture 17"/>
          <p:cNvPicPr>
            <a:picLocks noChangeAspect="1"/>
          </p:cNvPicPr>
          <p:nvPr/>
        </p:nvPicPr>
        <p:blipFill>
          <a:blip r:embed="rId8"/>
          <a:stretch>
            <a:fillRect/>
          </a:stretch>
        </p:blipFill>
        <p:spPr>
          <a:xfrm>
            <a:off x="1232402" y="1275244"/>
            <a:ext cx="1203122" cy="176067"/>
          </a:xfrm>
          <a:prstGeom prst="rect">
            <a:avLst/>
          </a:prstGeom>
        </p:spPr>
      </p:pic>
      <p:cxnSp>
        <p:nvCxnSpPr>
          <p:cNvPr id="5" name="Straight Arrow Connector 4"/>
          <p:cNvCxnSpPr/>
          <p:nvPr/>
        </p:nvCxnSpPr>
        <p:spPr bwMode="auto">
          <a:xfrm flipH="1">
            <a:off x="1169475" y="1562556"/>
            <a:ext cx="6847302" cy="0"/>
          </a:xfrm>
          <a:prstGeom prst="straightConnector1">
            <a:avLst/>
          </a:prstGeom>
          <a:solidFill>
            <a:srgbClr val="6C7472"/>
          </a:solidFill>
          <a:ln w="12700" cap="flat" cmpd="sng" algn="ctr">
            <a:solidFill>
              <a:schemeClr val="tx1">
                <a:lumMod val="75000"/>
              </a:schemeClr>
            </a:solidFill>
            <a:prstDash val="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H="1">
            <a:off x="1165418" y="2058480"/>
            <a:ext cx="6851361" cy="0"/>
          </a:xfrm>
          <a:prstGeom prst="straightConnector1">
            <a:avLst/>
          </a:prstGeom>
          <a:solidFill>
            <a:srgbClr val="6C7472"/>
          </a:solidFill>
          <a:ln w="12700" cap="flat" cmpd="sng" algn="ctr">
            <a:solidFill>
              <a:schemeClr val="tx1">
                <a:lumMod val="75000"/>
              </a:schemeClr>
            </a:solidFill>
            <a:prstDash val="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H="1" flipV="1">
            <a:off x="1165418" y="2533681"/>
            <a:ext cx="6851361" cy="1482"/>
          </a:xfrm>
          <a:prstGeom prst="straightConnector1">
            <a:avLst/>
          </a:prstGeom>
          <a:solidFill>
            <a:srgbClr val="6C7472"/>
          </a:solidFill>
          <a:ln w="12700" cap="flat" cmpd="sng" algn="ctr">
            <a:solidFill>
              <a:schemeClr val="tx1">
                <a:lumMod val="75000"/>
              </a:schemeClr>
            </a:solidFill>
            <a:prstDash val="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a:off x="1165418" y="3155834"/>
            <a:ext cx="6851361" cy="0"/>
          </a:xfrm>
          <a:prstGeom prst="straightConnector1">
            <a:avLst/>
          </a:prstGeom>
          <a:solidFill>
            <a:srgbClr val="6C7472"/>
          </a:solidFill>
          <a:ln w="12700" cap="flat" cmpd="sng" algn="ctr">
            <a:solidFill>
              <a:schemeClr val="tx1">
                <a:lumMod val="75000"/>
              </a:schemeClr>
            </a:solidFill>
            <a:prstDash val="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1165418" y="3655837"/>
            <a:ext cx="6851361" cy="1482"/>
          </a:xfrm>
          <a:prstGeom prst="straightConnector1">
            <a:avLst/>
          </a:prstGeom>
          <a:solidFill>
            <a:srgbClr val="6C7472"/>
          </a:solidFill>
          <a:ln w="12700" cap="flat" cmpd="sng" algn="ctr">
            <a:solidFill>
              <a:schemeClr val="tx1">
                <a:lumMod val="75000"/>
              </a:schemeClr>
            </a:solidFill>
            <a:prstDash val="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flipH="1" flipV="1">
            <a:off x="1165418" y="4129951"/>
            <a:ext cx="6851361" cy="1482"/>
          </a:xfrm>
          <a:prstGeom prst="straightConnector1">
            <a:avLst/>
          </a:prstGeom>
          <a:solidFill>
            <a:srgbClr val="6C7472"/>
          </a:solidFill>
          <a:ln w="12700" cap="flat" cmpd="sng" algn="ctr">
            <a:solidFill>
              <a:schemeClr val="tx1">
                <a:lumMod val="75000"/>
              </a:schemeClr>
            </a:solidFill>
            <a:prstDash val="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 name="Picture 2" descr="Hawaiian_Airlines-LOGO.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2901" y="4233359"/>
            <a:ext cx="926954" cy="256392"/>
          </a:xfrm>
          <a:prstGeom prst="rect">
            <a:avLst/>
          </a:prstGeom>
        </p:spPr>
      </p:pic>
      <p:sp>
        <p:nvSpPr>
          <p:cNvPr id="4" name="Slide Number Placeholder 3"/>
          <p:cNvSpPr>
            <a:spLocks noGrp="1"/>
          </p:cNvSpPr>
          <p:nvPr>
            <p:ph type="sldNum" sz="quarter" idx="4"/>
          </p:nvPr>
        </p:nvSpPr>
        <p:spPr/>
        <p:txBody>
          <a:bodyPr/>
          <a:lstStyle/>
          <a:p>
            <a:pPr algn="ctr"/>
            <a:fld id="{C156D524-9221-6241-84DD-166C4B9282E1}" type="slidenum">
              <a:rPr lang="en-US" smtClean="0"/>
              <a:pPr algn="ctr"/>
              <a:t>4</a:t>
            </a:fld>
            <a:endParaRPr lang="en-US" dirty="0"/>
          </a:p>
        </p:txBody>
      </p:sp>
    </p:spTree>
    <p:extLst>
      <p:ext uri="{BB962C8B-B14F-4D97-AF65-F5344CB8AC3E}">
        <p14:creationId xmlns:p14="http://schemas.microsoft.com/office/powerpoint/2010/main" val="42087548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9144001" cy="5143500"/>
          </a:xfrm>
          <a:prstGeom prst="rect">
            <a:avLst/>
          </a:prstGeom>
          <a:solidFill>
            <a:srgbClr val="0D43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 name="Title 1"/>
          <p:cNvSpPr>
            <a:spLocks noGrp="1"/>
          </p:cNvSpPr>
          <p:nvPr>
            <p:ph type="ctrTitle"/>
          </p:nvPr>
        </p:nvSpPr>
        <p:spPr>
          <a:xfrm>
            <a:off x="685800" y="1959748"/>
            <a:ext cx="7772400" cy="1102519"/>
          </a:xfrm>
        </p:spPr>
        <p:txBody>
          <a:bodyPr>
            <a:normAutofit/>
          </a:bodyPr>
          <a:lstStyle/>
          <a:p>
            <a:r>
              <a:rPr lang="en-US" sz="4000" dirty="0" smtClean="0">
                <a:solidFill>
                  <a:schemeClr val="bg1"/>
                </a:solidFill>
              </a:rPr>
              <a:t>Thank You</a:t>
            </a:r>
            <a:endParaRPr lang="en-US" sz="4000" dirty="0">
              <a:solidFill>
                <a:schemeClr val="bg1"/>
              </a:solidFill>
            </a:endParaRPr>
          </a:p>
        </p:txBody>
      </p:sp>
      <p:cxnSp>
        <p:nvCxnSpPr>
          <p:cNvPr id="4" name="Straight Connector 3"/>
          <p:cNvCxnSpPr/>
          <p:nvPr/>
        </p:nvCxnSpPr>
        <p:spPr>
          <a:xfrm>
            <a:off x="6615596" y="3582052"/>
            <a:ext cx="0" cy="976988"/>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4101" y="3735408"/>
            <a:ext cx="1272528" cy="690382"/>
          </a:xfrm>
          <a:prstGeom prst="rect">
            <a:avLst/>
          </a:prstGeom>
        </p:spPr>
      </p:pic>
      <p:pic>
        <p:nvPicPr>
          <p:cNvPr id="8" name="Picture 7" descr="Devry-Logo-REV.png"/>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961764" y="3782020"/>
            <a:ext cx="1068098" cy="592969"/>
          </a:xfrm>
          <a:prstGeom prst="rect">
            <a:avLst/>
          </a:prstGeom>
        </p:spPr>
      </p:pic>
    </p:spTree>
    <p:extLst>
      <p:ext uri="{BB962C8B-B14F-4D97-AF65-F5344CB8AC3E}">
        <p14:creationId xmlns:p14="http://schemas.microsoft.com/office/powerpoint/2010/main" val="31258354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507854" y="3327376"/>
            <a:ext cx="1436978" cy="829329"/>
          </a:xfrm>
          <a:prstGeom prst="rect">
            <a:avLst/>
          </a:prstGeom>
          <a:solidFill>
            <a:srgbClr val="0D438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1500" b="1" spc="-50" dirty="0">
                <a:gradFill>
                  <a:gsLst>
                    <a:gs pos="0">
                      <a:srgbClr val="FFFFFF"/>
                    </a:gs>
                    <a:gs pos="100000">
                      <a:srgbClr val="FFFFFF"/>
                    </a:gs>
                  </a:gsLst>
                  <a:lin ang="5400000" scaled="0"/>
                </a:gradFill>
                <a:latin typeface="DIN-Regular"/>
                <a:ea typeface="DIN-Regular"/>
                <a:cs typeface="DIN-Regular"/>
              </a:rPr>
              <a:t>Innovation </a:t>
            </a:r>
            <a:endParaRPr lang="en-US" sz="1500" b="1" spc="-50" dirty="0" smtClean="0">
              <a:gradFill>
                <a:gsLst>
                  <a:gs pos="0">
                    <a:srgbClr val="FFFFFF"/>
                  </a:gs>
                  <a:gs pos="100000">
                    <a:srgbClr val="FFFFFF"/>
                  </a:gs>
                </a:gsLst>
                <a:lin ang="5400000" scaled="0"/>
              </a:gradFill>
              <a:latin typeface="DIN-Regular"/>
              <a:ea typeface="DIN-Regular"/>
              <a:cs typeface="DIN-Regular"/>
            </a:endParaRPr>
          </a:p>
          <a:p>
            <a:pPr defTabSz="914099" fontAlgn="base">
              <a:lnSpc>
                <a:spcPct val="90000"/>
              </a:lnSpc>
              <a:spcBef>
                <a:spcPct val="0"/>
              </a:spcBef>
              <a:spcAft>
                <a:spcPct val="0"/>
              </a:spcAft>
            </a:pPr>
            <a:r>
              <a:rPr lang="en-US" sz="1500" b="1" spc="-50" dirty="0" smtClean="0">
                <a:gradFill>
                  <a:gsLst>
                    <a:gs pos="0">
                      <a:srgbClr val="FFFFFF"/>
                    </a:gs>
                    <a:gs pos="100000">
                      <a:srgbClr val="FFFFFF"/>
                    </a:gs>
                  </a:gsLst>
                  <a:lin ang="5400000" scaled="0"/>
                </a:gradFill>
                <a:latin typeface="DIN-Regular"/>
                <a:ea typeface="DIN-Regular"/>
                <a:cs typeface="DIN-Regular"/>
              </a:rPr>
              <a:t>of a </a:t>
            </a:r>
            <a:r>
              <a:rPr lang="en-US" sz="1500" b="1" spc="-50" dirty="0">
                <a:gradFill>
                  <a:gsLst>
                    <a:gs pos="0">
                      <a:srgbClr val="FFFFFF"/>
                    </a:gs>
                    <a:gs pos="100000">
                      <a:srgbClr val="FFFFFF"/>
                    </a:gs>
                  </a:gsLst>
                  <a:lin ang="5400000" scaled="0"/>
                </a:gradFill>
                <a:latin typeface="DIN-Regular"/>
                <a:ea typeface="DIN-Regular"/>
                <a:cs typeface="DIN-Regular"/>
              </a:rPr>
              <a:t>creative boutique</a:t>
            </a:r>
          </a:p>
        </p:txBody>
      </p:sp>
      <p:sp>
        <p:nvSpPr>
          <p:cNvPr id="16" name="Rectangle 15"/>
          <p:cNvSpPr/>
          <p:nvPr/>
        </p:nvSpPr>
        <p:spPr bwMode="auto">
          <a:xfrm>
            <a:off x="1992247" y="3327377"/>
            <a:ext cx="1436978" cy="829329"/>
          </a:xfrm>
          <a:prstGeom prst="rect">
            <a:avLst/>
          </a:prstGeom>
          <a:solidFill>
            <a:srgbClr val="0D438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1500" b="1" spc="-50" dirty="0">
                <a:gradFill>
                  <a:gsLst>
                    <a:gs pos="0">
                      <a:srgbClr val="FFFFFF"/>
                    </a:gs>
                    <a:gs pos="100000">
                      <a:srgbClr val="FFFFFF"/>
                    </a:gs>
                  </a:gsLst>
                  <a:lin ang="5400000" scaled="0"/>
                </a:gradFill>
                <a:latin typeface="DIN-Regular"/>
                <a:ea typeface="DIN-Regular"/>
                <a:cs typeface="DIN-Regular"/>
              </a:rPr>
              <a:t>Digital rigor</a:t>
            </a:r>
          </a:p>
        </p:txBody>
      </p:sp>
      <p:sp>
        <p:nvSpPr>
          <p:cNvPr id="26" name="Rectangle 25"/>
          <p:cNvSpPr/>
          <p:nvPr/>
        </p:nvSpPr>
        <p:spPr bwMode="auto">
          <a:xfrm>
            <a:off x="5014536" y="3327377"/>
            <a:ext cx="1436978" cy="829329"/>
          </a:xfrm>
          <a:prstGeom prst="rect">
            <a:avLst/>
          </a:prstGeom>
          <a:solidFill>
            <a:srgbClr val="0D438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1500" b="1" spc="-50" dirty="0">
                <a:gradFill>
                  <a:gsLst>
                    <a:gs pos="0">
                      <a:srgbClr val="FFFFFF"/>
                    </a:gs>
                    <a:gs pos="100000">
                      <a:srgbClr val="FFFFFF"/>
                    </a:gs>
                  </a:gsLst>
                  <a:lin ang="5400000" scaled="0"/>
                </a:gradFill>
                <a:latin typeface="DIN-Regular"/>
                <a:ea typeface="DIN-Regular"/>
                <a:cs typeface="DIN-Regular"/>
              </a:rPr>
              <a:t>Strategic consultancy</a:t>
            </a:r>
          </a:p>
        </p:txBody>
      </p:sp>
      <p:sp>
        <p:nvSpPr>
          <p:cNvPr id="2" name="Title 1"/>
          <p:cNvSpPr>
            <a:spLocks noGrp="1"/>
          </p:cNvSpPr>
          <p:nvPr>
            <p:ph type="title"/>
          </p:nvPr>
        </p:nvSpPr>
        <p:spPr/>
        <p:txBody>
          <a:bodyPr>
            <a:normAutofit/>
          </a:bodyPr>
          <a:lstStyle/>
          <a:p>
            <a:r>
              <a:rPr lang="en-US" dirty="0" smtClean="0">
                <a:solidFill>
                  <a:srgbClr val="878787"/>
                </a:solidFill>
              </a:rPr>
              <a:t>Building involvement requires the right skills</a:t>
            </a:r>
            <a:endParaRPr lang="en-US" dirty="0">
              <a:solidFill>
                <a:srgbClr val="878787"/>
              </a:solidFill>
            </a:endParaRPr>
          </a:p>
        </p:txBody>
      </p:sp>
      <p:pic>
        <p:nvPicPr>
          <p:cNvPr id="8" name="Picture 7" descr="Seattle_BACK.png"/>
          <p:cNvPicPr>
            <a:picLocks noChangeAspect="1"/>
          </p:cNvPicPr>
          <p:nvPr/>
        </p:nvPicPr>
        <p:blipFill>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88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283703" y="1313610"/>
            <a:ext cx="1843862" cy="1842876"/>
          </a:xfrm>
          <a:prstGeom prst="rect">
            <a:avLst/>
          </a:prstGeom>
        </p:spPr>
      </p:pic>
      <p:sp>
        <p:nvSpPr>
          <p:cNvPr id="3" name="Slide Number Placeholder 2"/>
          <p:cNvSpPr>
            <a:spLocks noGrp="1"/>
          </p:cNvSpPr>
          <p:nvPr>
            <p:ph type="sldNum" sz="quarter" idx="4"/>
          </p:nvPr>
        </p:nvSpPr>
        <p:spPr/>
        <p:txBody>
          <a:bodyPr/>
          <a:lstStyle/>
          <a:p>
            <a:pPr algn="ctr"/>
            <a:fld id="{C156D524-9221-6241-84DD-166C4B9282E1}" type="slidenum">
              <a:rPr lang="en-US" smtClean="0"/>
              <a:pPr algn="ctr"/>
              <a:t>5</a:t>
            </a:fld>
            <a:endParaRPr lang="en-US" dirty="0"/>
          </a:p>
        </p:txBody>
      </p:sp>
    </p:spTree>
    <p:extLst>
      <p:ext uri="{BB962C8B-B14F-4D97-AF65-F5344CB8AC3E}">
        <p14:creationId xmlns:p14="http://schemas.microsoft.com/office/powerpoint/2010/main" val="41619843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78787"/>
                </a:solidFill>
              </a:rPr>
              <a:t>With a structure to deliver</a:t>
            </a:r>
            <a:endParaRPr lang="en-US" dirty="0">
              <a:solidFill>
                <a:srgbClr val="878787"/>
              </a:solidFill>
            </a:endParaRPr>
          </a:p>
        </p:txBody>
      </p:sp>
      <p:pic>
        <p:nvPicPr>
          <p:cNvPr id="3" name="Picture 2"/>
          <p:cNvPicPr>
            <a:picLocks noChangeAspect="1"/>
          </p:cNvPicPr>
          <p:nvPr/>
        </p:nvPicPr>
        <p:blipFill>
          <a:blip r:embed="rId3"/>
          <a:stretch>
            <a:fillRect/>
          </a:stretch>
        </p:blipFill>
        <p:spPr>
          <a:xfrm>
            <a:off x="2876700" y="1017241"/>
            <a:ext cx="3295500" cy="3295500"/>
          </a:xfrm>
          <a:prstGeom prst="rect">
            <a:avLst/>
          </a:prstGeom>
        </p:spPr>
      </p:pic>
      <p:sp>
        <p:nvSpPr>
          <p:cNvPr id="6" name="Content Placeholder 5"/>
          <p:cNvSpPr>
            <a:spLocks noGrp="1"/>
          </p:cNvSpPr>
          <p:nvPr>
            <p:ph idx="1"/>
          </p:nvPr>
        </p:nvSpPr>
        <p:spPr>
          <a:xfrm>
            <a:off x="2659297" y="4406374"/>
            <a:ext cx="3769443" cy="523241"/>
          </a:xfrm>
        </p:spPr>
        <p:txBody>
          <a:bodyPr>
            <a:normAutofit/>
          </a:bodyPr>
          <a:lstStyle/>
          <a:p>
            <a:pPr marL="0" indent="0" algn="ctr">
              <a:buNone/>
            </a:pPr>
            <a:r>
              <a:rPr lang="en-US" sz="1800" dirty="0" smtClean="0"/>
              <a:t>The magic is in the overlaps</a:t>
            </a:r>
            <a:endParaRPr lang="en-US" sz="1800" dirty="0"/>
          </a:p>
        </p:txBody>
      </p:sp>
      <p:sp>
        <p:nvSpPr>
          <p:cNvPr id="4" name="Slide Number Placeholder 3"/>
          <p:cNvSpPr>
            <a:spLocks noGrp="1"/>
          </p:cNvSpPr>
          <p:nvPr>
            <p:ph type="sldNum" sz="quarter" idx="4"/>
          </p:nvPr>
        </p:nvSpPr>
        <p:spPr/>
        <p:txBody>
          <a:bodyPr/>
          <a:lstStyle/>
          <a:p>
            <a:pPr algn="ctr"/>
            <a:fld id="{C156D524-9221-6241-84DD-166C4B9282E1}" type="slidenum">
              <a:rPr lang="en-US" smtClean="0"/>
              <a:pPr algn="ctr"/>
              <a:t>6</a:t>
            </a:fld>
            <a:endParaRPr lang="en-US" dirty="0"/>
          </a:p>
        </p:txBody>
      </p:sp>
    </p:spTree>
    <p:extLst>
      <p:ext uri="{BB962C8B-B14F-4D97-AF65-F5344CB8AC3E}">
        <p14:creationId xmlns:p14="http://schemas.microsoft.com/office/powerpoint/2010/main" val="140369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878787"/>
                </a:solidFill>
              </a:rPr>
              <a:t>And the right team</a:t>
            </a:r>
            <a:endParaRPr lang="en-US" dirty="0">
              <a:solidFill>
                <a:srgbClr val="878787"/>
              </a:solidFill>
            </a:endParaRPr>
          </a:p>
        </p:txBody>
      </p:sp>
      <p:sp>
        <p:nvSpPr>
          <p:cNvPr id="6" name="Slide Number Placeholder 5"/>
          <p:cNvSpPr>
            <a:spLocks noGrp="1"/>
          </p:cNvSpPr>
          <p:nvPr>
            <p:ph type="sldNum" sz="quarter" idx="4"/>
          </p:nvPr>
        </p:nvSpPr>
        <p:spPr/>
        <p:txBody>
          <a:bodyPr/>
          <a:lstStyle/>
          <a:p>
            <a:pPr algn="ctr"/>
            <a:fld id="{C156D524-9221-6241-84DD-166C4B9282E1}" type="slidenum">
              <a:rPr lang="en-US" smtClean="0"/>
              <a:pPr algn="ctr"/>
              <a:t>7</a:t>
            </a:fld>
            <a:endParaRPr lang="en-US" dirty="0"/>
          </a:p>
        </p:txBody>
      </p:sp>
      <p:sp>
        <p:nvSpPr>
          <p:cNvPr id="10" name="Rectangle 9"/>
          <p:cNvSpPr/>
          <p:nvPr/>
        </p:nvSpPr>
        <p:spPr bwMode="auto">
          <a:xfrm>
            <a:off x="1495712" y="2258906"/>
            <a:ext cx="3729097" cy="1175829"/>
          </a:xfrm>
          <a:prstGeom prst="rect">
            <a:avLst/>
          </a:prstGeom>
          <a:solidFill>
            <a:srgbClr val="1144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900" b="1" spc="-50" dirty="0">
                <a:gradFill>
                  <a:gsLst>
                    <a:gs pos="0">
                      <a:srgbClr val="FFFFFF"/>
                    </a:gs>
                    <a:gs pos="100000">
                      <a:srgbClr val="FFFFFF"/>
                    </a:gs>
                  </a:gsLst>
                  <a:lin ang="5400000" scaled="0"/>
                </a:gradFill>
                <a:latin typeface="DIN-Regular"/>
                <a:ea typeface="DIN-Regular"/>
                <a:cs typeface="DIN-Regular"/>
              </a:rPr>
              <a:t>James </a:t>
            </a:r>
            <a:r>
              <a:rPr lang="en-US" sz="900" b="1" spc="-50" dirty="0" smtClean="0">
                <a:gradFill>
                  <a:gsLst>
                    <a:gs pos="0">
                      <a:srgbClr val="FFFFFF"/>
                    </a:gs>
                    <a:gs pos="100000">
                      <a:srgbClr val="FFFFFF"/>
                    </a:gs>
                  </a:gsLst>
                  <a:lin ang="5400000" scaled="0"/>
                </a:gradFill>
                <a:latin typeface="DIN-Regular"/>
                <a:ea typeface="DIN-Regular"/>
                <a:cs typeface="DIN-Regular"/>
              </a:rPr>
              <a:t>Mackenzie - Strategic </a:t>
            </a:r>
            <a:r>
              <a:rPr lang="en-US" sz="900" b="1" spc="-50" dirty="0">
                <a:gradFill>
                  <a:gsLst>
                    <a:gs pos="0">
                      <a:srgbClr val="FFFFFF"/>
                    </a:gs>
                    <a:gs pos="100000">
                      <a:srgbClr val="FFFFFF"/>
                    </a:gs>
                  </a:gsLst>
                  <a:lin ang="5400000" scaled="0"/>
                </a:gradFill>
                <a:latin typeface="DIN-Regular"/>
                <a:ea typeface="DIN-Regular"/>
                <a:cs typeface="DIN-Regular"/>
              </a:rPr>
              <a:t>Planning Director</a:t>
            </a:r>
          </a:p>
          <a:p>
            <a:pPr defTabSz="914099" fontAlgn="base">
              <a:lnSpc>
                <a:spcPct val="90000"/>
              </a:lnSpc>
              <a:spcBef>
                <a:spcPct val="0"/>
              </a:spcBef>
              <a:spcAft>
                <a:spcPct val="0"/>
              </a:spcAft>
            </a:pPr>
            <a:r>
              <a:rPr lang="en-US" sz="700" spc="-50" dirty="0">
                <a:gradFill>
                  <a:gsLst>
                    <a:gs pos="0">
                      <a:srgbClr val="FFFFFF"/>
                    </a:gs>
                    <a:gs pos="100000">
                      <a:srgbClr val="FFFFFF"/>
                    </a:gs>
                  </a:gsLst>
                  <a:lin ang="5400000" scaled="0"/>
                </a:gradFill>
                <a:latin typeface="DIN-Regular"/>
                <a:ea typeface="DIN-Regular"/>
                <a:cs typeface="DIN-Regular"/>
              </a:rPr>
              <a:t>James is charged with uncovering rich insights that lead to disruptive ideas and business growth. Its his job to look beyond the obvious to unlock powerful ideas that lead to long-term sustainable business advantages. James was an early pioneer in the integration of multi-disciplined, 360° brand strategies and joined Cole &amp; Weber United with 20 years of U.K. advertising experience where he worked on global brands like Visa International.  Specifically relevant to you, he has deep experience in package goods working with leading brands that include Gallo, Tree Top, Kellogg’s, Target, Pabst, Chateau Ste. Michelle, and Atkins. </a:t>
            </a:r>
          </a:p>
        </p:txBody>
      </p:sp>
      <p:sp>
        <p:nvSpPr>
          <p:cNvPr id="11" name="Rectangle 10"/>
          <p:cNvSpPr/>
          <p:nvPr/>
        </p:nvSpPr>
        <p:spPr bwMode="auto">
          <a:xfrm>
            <a:off x="1503671" y="995813"/>
            <a:ext cx="3721138" cy="1175830"/>
          </a:xfrm>
          <a:prstGeom prst="rect">
            <a:avLst/>
          </a:prstGeom>
          <a:solidFill>
            <a:srgbClr val="1144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900" b="1" spc="-50" dirty="0">
                <a:gradFill>
                  <a:gsLst>
                    <a:gs pos="0">
                      <a:srgbClr val="FFFFFF"/>
                    </a:gs>
                    <a:gs pos="100000">
                      <a:srgbClr val="FFFFFF"/>
                    </a:gs>
                  </a:gsLst>
                  <a:lin ang="5400000" scaled="0"/>
                </a:gradFill>
                <a:latin typeface="DIN-Regular"/>
                <a:ea typeface="DIN-Regular"/>
                <a:cs typeface="DIN-Regular"/>
              </a:rPr>
              <a:t>Mike </a:t>
            </a:r>
            <a:r>
              <a:rPr lang="en-US" sz="900" b="1" spc="-50" dirty="0" smtClean="0">
                <a:gradFill>
                  <a:gsLst>
                    <a:gs pos="0">
                      <a:srgbClr val="FFFFFF"/>
                    </a:gs>
                    <a:gs pos="100000">
                      <a:srgbClr val="FFFFFF"/>
                    </a:gs>
                  </a:gsLst>
                  <a:lin ang="5400000" scaled="0"/>
                </a:gradFill>
                <a:latin typeface="DIN-Regular"/>
                <a:ea typeface="DIN-Regular"/>
                <a:cs typeface="DIN-Regular"/>
              </a:rPr>
              <a:t>Doherty - President</a:t>
            </a:r>
            <a:endParaRPr lang="en-US" sz="900" b="1" spc="-50" dirty="0">
              <a:gradFill>
                <a:gsLst>
                  <a:gs pos="0">
                    <a:srgbClr val="FFFFFF"/>
                  </a:gs>
                  <a:gs pos="100000">
                    <a:srgbClr val="FFFFFF"/>
                  </a:gs>
                </a:gsLst>
                <a:lin ang="5400000" scaled="0"/>
              </a:gradFill>
              <a:latin typeface="DIN-Regular"/>
              <a:ea typeface="DIN-Regular"/>
              <a:cs typeface="DIN-Regular"/>
            </a:endParaRPr>
          </a:p>
          <a:p>
            <a:pPr defTabSz="914099" fontAlgn="base">
              <a:lnSpc>
                <a:spcPct val="90000"/>
              </a:lnSpc>
              <a:spcBef>
                <a:spcPct val="0"/>
              </a:spcBef>
              <a:spcAft>
                <a:spcPct val="0"/>
              </a:spcAft>
            </a:pPr>
            <a:r>
              <a:rPr lang="en-US" sz="700" spc="-50" dirty="0">
                <a:gradFill>
                  <a:gsLst>
                    <a:gs pos="0">
                      <a:srgbClr val="FFFFFF"/>
                    </a:gs>
                    <a:gs pos="100000">
                      <a:srgbClr val="FFFFFF"/>
                    </a:gs>
                  </a:gsLst>
                  <a:lin ang="5400000" scaled="0"/>
                </a:gradFill>
                <a:latin typeface="DIN-Regular"/>
                <a:ea typeface="DIN-Regular"/>
                <a:cs typeface="DIN-Regular"/>
              </a:rPr>
              <a:t>Mike joined Cole &amp; Weber United nearly 16 years ago as managing director of the Portland office. During his time there, the agency doubled in size and added accounts such as Nike Retail. In 2000, he moved to Seattle and took over the agency </a:t>
            </a:r>
            <a:r>
              <a:rPr lang="en-US" sz="700" spc="-50" dirty="0" smtClean="0">
                <a:gradFill>
                  <a:gsLst>
                    <a:gs pos="0">
                      <a:srgbClr val="FFFFFF"/>
                    </a:gs>
                    <a:gs pos="100000">
                      <a:srgbClr val="FFFFFF"/>
                    </a:gs>
                  </a:gsLst>
                  <a:lin ang="5400000" scaled="0"/>
                </a:gradFill>
                <a:latin typeface="DIN-Regular"/>
                <a:ea typeface="DIN-Regular"/>
                <a:cs typeface="DIN-Regular"/>
              </a:rPr>
              <a:t>helm. As </a:t>
            </a:r>
            <a:r>
              <a:rPr lang="en-US" sz="700" spc="-50" dirty="0">
                <a:gradFill>
                  <a:gsLst>
                    <a:gs pos="0">
                      <a:srgbClr val="FFFFFF"/>
                    </a:gs>
                    <a:gs pos="100000">
                      <a:srgbClr val="FFFFFF"/>
                    </a:gs>
                  </a:gsLst>
                  <a:lin ang="5400000" scaled="0"/>
                </a:gradFill>
                <a:latin typeface="DIN-Regular"/>
                <a:ea typeface="DIN-Regular"/>
                <a:cs typeface="DIN-Regular"/>
              </a:rPr>
              <a:t>president, he oversees client strategy and agency operations, and explores new ways to expand the boundaries of traditional advertising to create business value for our clients. Since joining the agency, CWU has built a line of furniture, produced a TV show, created new media units and produced code that enabled Microsoft to syndicate streaming content across the Web. He has worked in both B2B and consumer marketing for clients that include Gallo, Nike, Microsoft, Dell, Target, Honda and Pabst.</a:t>
            </a:r>
          </a:p>
        </p:txBody>
      </p:sp>
      <p:pic>
        <p:nvPicPr>
          <p:cNvPr id="12" name="Picture 11" descr="C&amp;W_Headshots-164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1270" y="2258906"/>
            <a:ext cx="1144630" cy="1175829"/>
          </a:xfrm>
          <a:prstGeom prst="rect">
            <a:avLst/>
          </a:prstGeom>
        </p:spPr>
      </p:pic>
      <p:pic>
        <p:nvPicPr>
          <p:cNvPr id="13" name="Picture 12" descr="MikeCW_PortraitProofs-1-3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1270" y="995814"/>
            <a:ext cx="1144630" cy="1175829"/>
          </a:xfrm>
          <a:prstGeom prst="rect">
            <a:avLst/>
          </a:prstGeom>
        </p:spPr>
      </p:pic>
      <p:pic>
        <p:nvPicPr>
          <p:cNvPr id="14" name="Picture 13" descr="C&amp;W_Headshots-1557[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1270" y="3522791"/>
            <a:ext cx="1144630" cy="1175829"/>
          </a:xfrm>
          <a:prstGeom prst="rect">
            <a:avLst/>
          </a:prstGeom>
        </p:spPr>
      </p:pic>
      <p:sp>
        <p:nvSpPr>
          <p:cNvPr id="15" name="Rectangle 14"/>
          <p:cNvSpPr/>
          <p:nvPr/>
        </p:nvSpPr>
        <p:spPr bwMode="auto">
          <a:xfrm>
            <a:off x="1495712" y="3522791"/>
            <a:ext cx="3729098" cy="1175829"/>
          </a:xfrm>
          <a:prstGeom prst="rect">
            <a:avLst/>
          </a:prstGeom>
          <a:solidFill>
            <a:srgbClr val="E944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900" b="1" spc="-50" dirty="0">
                <a:gradFill>
                  <a:gsLst>
                    <a:gs pos="0">
                      <a:srgbClr val="FFFFFF"/>
                    </a:gs>
                    <a:gs pos="100000">
                      <a:srgbClr val="FFFFFF"/>
                    </a:gs>
                  </a:gsLst>
                  <a:lin ang="5400000" scaled="0"/>
                </a:gradFill>
                <a:latin typeface="DIN-Regular"/>
                <a:ea typeface="DIN-Regular"/>
                <a:cs typeface="DIN-Regular"/>
              </a:rPr>
              <a:t>Elizabeth </a:t>
            </a:r>
            <a:r>
              <a:rPr lang="en-US" sz="900" b="1" spc="-50" dirty="0" err="1" smtClean="0">
                <a:gradFill>
                  <a:gsLst>
                    <a:gs pos="0">
                      <a:srgbClr val="FFFFFF"/>
                    </a:gs>
                    <a:gs pos="100000">
                      <a:srgbClr val="FFFFFF"/>
                    </a:gs>
                  </a:gsLst>
                  <a:lin ang="5400000" scaled="0"/>
                </a:gradFill>
                <a:latin typeface="DIN-Regular"/>
                <a:ea typeface="DIN-Regular"/>
                <a:cs typeface="DIN-Regular"/>
              </a:rPr>
              <a:t>Rowny</a:t>
            </a:r>
            <a:r>
              <a:rPr lang="en-US" sz="900" b="1" spc="-50" dirty="0" smtClean="0">
                <a:gradFill>
                  <a:gsLst>
                    <a:gs pos="0">
                      <a:srgbClr val="FFFFFF"/>
                    </a:gs>
                    <a:gs pos="100000">
                      <a:srgbClr val="FFFFFF"/>
                    </a:gs>
                  </a:gsLst>
                  <a:lin ang="5400000" scaled="0"/>
                </a:gradFill>
                <a:latin typeface="DIN-Regular"/>
                <a:ea typeface="DIN-Regular"/>
                <a:cs typeface="DIN-Regular"/>
              </a:rPr>
              <a:t> - Managing </a:t>
            </a:r>
            <a:r>
              <a:rPr lang="en-US" sz="900" b="1" spc="-50" dirty="0">
                <a:gradFill>
                  <a:gsLst>
                    <a:gs pos="0">
                      <a:srgbClr val="FFFFFF"/>
                    </a:gs>
                    <a:gs pos="100000">
                      <a:srgbClr val="FFFFFF"/>
                    </a:gs>
                  </a:gsLst>
                  <a:lin ang="5400000" scaled="0"/>
                </a:gradFill>
                <a:latin typeface="DIN-Regular"/>
                <a:ea typeface="DIN-Regular"/>
                <a:cs typeface="DIN-Regular"/>
              </a:rPr>
              <a:t>Director</a:t>
            </a:r>
          </a:p>
          <a:p>
            <a:pPr defTabSz="914099" fontAlgn="base">
              <a:spcBef>
                <a:spcPct val="0"/>
              </a:spcBef>
              <a:spcAft>
                <a:spcPct val="0"/>
              </a:spcAft>
            </a:pPr>
            <a:r>
              <a:rPr lang="en-US" sz="700" spc="-50" dirty="0">
                <a:gradFill>
                  <a:gsLst>
                    <a:gs pos="0">
                      <a:srgbClr val="FFFFFF"/>
                    </a:gs>
                    <a:gs pos="100000">
                      <a:srgbClr val="FFFFFF"/>
                    </a:gs>
                  </a:gsLst>
                  <a:lin ang="5400000" scaled="0"/>
                </a:gradFill>
                <a:latin typeface="DIN-Regular"/>
                <a:ea typeface="DIN-Regular"/>
                <a:cs typeface="DIN-Regular"/>
              </a:rPr>
              <a:t>Before jumping into the agency world, Elizabeth worked as a change management consultant at PricewaterhouseCoopers where she created business growth strategies for Nestlé, Unilever, BP, Mercedes and </a:t>
            </a:r>
            <a:r>
              <a:rPr lang="en-US" sz="700" spc="-50" dirty="0" err="1">
                <a:gradFill>
                  <a:gsLst>
                    <a:gs pos="0">
                      <a:srgbClr val="FFFFFF"/>
                    </a:gs>
                    <a:gs pos="100000">
                      <a:srgbClr val="FFFFFF"/>
                    </a:gs>
                  </a:gsLst>
                  <a:lin ang="5400000" scaled="0"/>
                </a:gradFill>
                <a:latin typeface="DIN-Regular"/>
                <a:ea typeface="DIN-Regular"/>
                <a:cs typeface="DIN-Regular"/>
              </a:rPr>
              <a:t>BofA</a:t>
            </a:r>
            <a:r>
              <a:rPr lang="en-US" sz="700" spc="-50" dirty="0">
                <a:gradFill>
                  <a:gsLst>
                    <a:gs pos="0">
                      <a:srgbClr val="FFFFFF"/>
                    </a:gs>
                    <a:gs pos="100000">
                      <a:srgbClr val="FFFFFF"/>
                    </a:gs>
                  </a:gsLst>
                  <a:lin ang="5400000" scaled="0"/>
                </a:gradFill>
                <a:latin typeface="DIN-Regular"/>
                <a:ea typeface="DIN-Regular"/>
                <a:cs typeface="DIN-Regular"/>
              </a:rPr>
              <a:t>. Since then, she has focused much of her career on building global brands for packaged goods companies. Her experience includes brand marketing for Coca-Cola, and brand positioning and communications work for Alexia (ConAgra), </a:t>
            </a:r>
            <a:r>
              <a:rPr lang="en-US" sz="700" spc="-50" dirty="0" err="1">
                <a:gradFill>
                  <a:gsLst>
                    <a:gs pos="0">
                      <a:srgbClr val="FFFFFF"/>
                    </a:gs>
                    <a:gs pos="100000">
                      <a:srgbClr val="FFFFFF"/>
                    </a:gs>
                  </a:gsLst>
                  <a:lin ang="5400000" scaled="0"/>
                </a:gradFill>
                <a:latin typeface="DIN-Regular"/>
                <a:ea typeface="DIN-Regular"/>
                <a:cs typeface="DIN-Regular"/>
              </a:rPr>
              <a:t>Reddi</a:t>
            </a:r>
            <a:r>
              <a:rPr lang="en-US" sz="700" spc="-50" dirty="0">
                <a:gradFill>
                  <a:gsLst>
                    <a:gs pos="0">
                      <a:srgbClr val="FFFFFF"/>
                    </a:gs>
                    <a:gs pos="100000">
                      <a:srgbClr val="FFFFFF"/>
                    </a:gs>
                  </a:gsLst>
                  <a:lin ang="5400000" scaled="0"/>
                </a:gradFill>
                <a:latin typeface="DIN-Regular"/>
                <a:ea typeface="DIN-Regular"/>
                <a:cs typeface="DIN-Regular"/>
              </a:rPr>
              <a:t> Whip, </a:t>
            </a:r>
            <a:r>
              <a:rPr lang="en-US" sz="700" spc="-50" dirty="0" err="1">
                <a:gradFill>
                  <a:gsLst>
                    <a:gs pos="0">
                      <a:srgbClr val="FFFFFF"/>
                    </a:gs>
                    <a:gs pos="100000">
                      <a:srgbClr val="FFFFFF"/>
                    </a:gs>
                  </a:gsLst>
                  <a:lin ang="5400000" scaled="0"/>
                </a:gradFill>
                <a:latin typeface="DIN-Regular"/>
                <a:ea typeface="DIN-Regular"/>
                <a:cs typeface="DIN-Regular"/>
              </a:rPr>
              <a:t>Athenos</a:t>
            </a:r>
            <a:r>
              <a:rPr lang="en-US" sz="700" spc="-50" dirty="0">
                <a:gradFill>
                  <a:gsLst>
                    <a:gs pos="0">
                      <a:srgbClr val="FFFFFF"/>
                    </a:gs>
                    <a:gs pos="100000">
                      <a:srgbClr val="FFFFFF"/>
                    </a:gs>
                  </a:gsLst>
                  <a:lin ang="5400000" scaled="0"/>
                </a:gradFill>
                <a:latin typeface="DIN-Regular"/>
                <a:ea typeface="DIN-Regular"/>
                <a:cs typeface="DIN-Regular"/>
              </a:rPr>
              <a:t> (Kraft), Kraft Corporate, GSK, MARS/ Dove Chocolate and Pedigree Dog Food.</a:t>
            </a:r>
          </a:p>
        </p:txBody>
      </p:sp>
      <p:sp>
        <p:nvSpPr>
          <p:cNvPr id="16" name="Rectangle 15"/>
          <p:cNvSpPr/>
          <p:nvPr/>
        </p:nvSpPr>
        <p:spPr bwMode="auto">
          <a:xfrm>
            <a:off x="1495713" y="3522790"/>
            <a:ext cx="3729098" cy="1175830"/>
          </a:xfrm>
          <a:prstGeom prst="rect">
            <a:avLst/>
          </a:prstGeom>
          <a:solidFill>
            <a:srgbClr val="1144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900" b="1" spc="-50" dirty="0" smtClean="0">
                <a:gradFill>
                  <a:gsLst>
                    <a:gs pos="0">
                      <a:srgbClr val="FFFFFF"/>
                    </a:gs>
                    <a:gs pos="100000">
                      <a:srgbClr val="FFFFFF"/>
                    </a:gs>
                  </a:gsLst>
                  <a:lin ang="5400000" scaled="0"/>
                </a:gradFill>
                <a:latin typeface="DIN-Regular"/>
                <a:ea typeface="DIN-Regular"/>
                <a:cs typeface="DIN-Regular"/>
              </a:rPr>
              <a:t>Pat McKay - Executive Creative Director</a:t>
            </a:r>
          </a:p>
          <a:p>
            <a:pPr defTabSz="914099" fontAlgn="base">
              <a:lnSpc>
                <a:spcPct val="90000"/>
              </a:lnSpc>
              <a:spcBef>
                <a:spcPct val="0"/>
              </a:spcBef>
              <a:spcAft>
                <a:spcPct val="0"/>
              </a:spcAft>
            </a:pPr>
            <a:r>
              <a:rPr lang="en-US" sz="700" spc="-50" dirty="0" smtClean="0">
                <a:gradFill>
                  <a:gsLst>
                    <a:gs pos="0">
                      <a:srgbClr val="FFFFFF"/>
                    </a:gs>
                    <a:gs pos="100000">
                      <a:srgbClr val="FFFFFF"/>
                    </a:gs>
                  </a:gsLst>
                  <a:lin ang="5400000" scaled="0"/>
                </a:gradFill>
                <a:latin typeface="DIN-Regular"/>
                <a:ea typeface="DIN-Regular"/>
                <a:cs typeface="DIN-Regular"/>
              </a:rPr>
              <a:t>Pat </a:t>
            </a:r>
            <a:r>
              <a:rPr lang="en-US" sz="700" spc="-50" dirty="0">
                <a:gradFill>
                  <a:gsLst>
                    <a:gs pos="0">
                      <a:srgbClr val="FFFFFF"/>
                    </a:gs>
                    <a:gs pos="100000">
                      <a:srgbClr val="FFFFFF"/>
                    </a:gs>
                  </a:gsLst>
                  <a:lin ang="5400000" scaled="0"/>
                </a:gradFill>
                <a:latin typeface="DIN-Regular"/>
                <a:ea typeface="DIN-Regular"/>
                <a:cs typeface="DIN-Regular"/>
              </a:rPr>
              <a:t>recently joined Cole &amp; Weber but has been a regular contributor to the agency as a freelancer and now brings more than 20 years of experience to the role. He’s worked as a creative director at agencies like </a:t>
            </a:r>
            <a:r>
              <a:rPr lang="en-US" sz="700" spc="-50" dirty="0" err="1">
                <a:gradFill>
                  <a:gsLst>
                    <a:gs pos="0">
                      <a:srgbClr val="FFFFFF"/>
                    </a:gs>
                    <a:gs pos="100000">
                      <a:srgbClr val="FFFFFF"/>
                    </a:gs>
                  </a:gsLst>
                  <a:lin ang="5400000" scaled="0"/>
                </a:gradFill>
                <a:latin typeface="DIN-Regular"/>
                <a:ea typeface="DIN-Regular"/>
                <a:cs typeface="DIN-Regular"/>
              </a:rPr>
              <a:t>Wieden</a:t>
            </a:r>
            <a:r>
              <a:rPr lang="en-US" sz="700" spc="-50" dirty="0">
                <a:gradFill>
                  <a:gsLst>
                    <a:gs pos="0">
                      <a:srgbClr val="FFFFFF"/>
                    </a:gs>
                    <a:gs pos="100000">
                      <a:srgbClr val="FFFFFF"/>
                    </a:gs>
                  </a:gsLst>
                  <a:lin ang="5400000" scaled="0"/>
                </a:gradFill>
                <a:latin typeface="DIN-Regular"/>
                <a:ea typeface="DIN-Regular"/>
                <a:cs typeface="DIN-Regular"/>
              </a:rPr>
              <a:t> &amp; Kennedy London and </a:t>
            </a:r>
            <a:r>
              <a:rPr lang="en-US" sz="700" spc="-50" dirty="0" err="1">
                <a:gradFill>
                  <a:gsLst>
                    <a:gs pos="0">
                      <a:srgbClr val="FFFFFF"/>
                    </a:gs>
                    <a:gs pos="100000">
                      <a:srgbClr val="FFFFFF"/>
                    </a:gs>
                  </a:gsLst>
                  <a:lin ang="5400000" scaled="0"/>
                </a:gradFill>
                <a:latin typeface="DIN-Regular"/>
                <a:ea typeface="DIN-Regular"/>
                <a:cs typeface="DIN-Regular"/>
              </a:rPr>
              <a:t>Goodby</a:t>
            </a:r>
            <a:r>
              <a:rPr lang="en-US" sz="700" spc="-50" dirty="0">
                <a:gradFill>
                  <a:gsLst>
                    <a:gs pos="0">
                      <a:srgbClr val="FFFFFF"/>
                    </a:gs>
                    <a:gs pos="100000">
                      <a:srgbClr val="FFFFFF"/>
                    </a:gs>
                  </a:gsLst>
                  <a:lin ang="5400000" scaled="0"/>
                </a:gradFill>
                <a:latin typeface="DIN-Regular"/>
                <a:ea typeface="DIN-Regular"/>
                <a:cs typeface="DIN-Regular"/>
              </a:rPr>
              <a:t>, Silverstein &amp; Partners in San Francisco on brands such as Got Milk?, Comcast, Honda, </a:t>
            </a:r>
            <a:r>
              <a:rPr lang="en-US" sz="700" spc="-50" dirty="0" err="1">
                <a:gradFill>
                  <a:gsLst>
                    <a:gs pos="0">
                      <a:srgbClr val="FFFFFF"/>
                    </a:gs>
                    <a:gs pos="100000">
                      <a:srgbClr val="FFFFFF"/>
                    </a:gs>
                  </a:gsLst>
                  <a:lin ang="5400000" scaled="0"/>
                </a:gradFill>
                <a:latin typeface="DIN-Regular"/>
                <a:ea typeface="DIN-Regular"/>
                <a:cs typeface="DIN-Regular"/>
              </a:rPr>
              <a:t>Arla</a:t>
            </a:r>
            <a:r>
              <a:rPr lang="en-US" sz="700" spc="-50" dirty="0">
                <a:gradFill>
                  <a:gsLst>
                    <a:gs pos="0">
                      <a:srgbClr val="FFFFFF"/>
                    </a:gs>
                    <a:gs pos="100000">
                      <a:srgbClr val="FFFFFF"/>
                    </a:gs>
                  </a:gsLst>
                  <a:lin ang="5400000" scaled="0"/>
                </a:gradFill>
                <a:latin typeface="DIN-Regular"/>
                <a:ea typeface="DIN-Regular"/>
                <a:cs typeface="DIN-Regular"/>
              </a:rPr>
              <a:t> Foods UK, Microsoft, The Commonwealth Bank of Australia, Nestea Europe, and Starbucks. Not to mention a slew of other brands as a young writer and creative. His work has been recognized by Cannes, The One Show, The </a:t>
            </a:r>
            <a:r>
              <a:rPr lang="en-US" sz="700" spc="-50" dirty="0" err="1">
                <a:gradFill>
                  <a:gsLst>
                    <a:gs pos="0">
                      <a:srgbClr val="FFFFFF"/>
                    </a:gs>
                    <a:gs pos="100000">
                      <a:srgbClr val="FFFFFF"/>
                    </a:gs>
                  </a:gsLst>
                  <a:lin ang="5400000" scaled="0"/>
                </a:gradFill>
                <a:latin typeface="DIN-Regular"/>
                <a:ea typeface="DIN-Regular"/>
                <a:cs typeface="DIN-Regular"/>
              </a:rPr>
              <a:t>Clios</a:t>
            </a:r>
            <a:r>
              <a:rPr lang="en-US" sz="700" spc="-50" dirty="0">
                <a:gradFill>
                  <a:gsLst>
                    <a:gs pos="0">
                      <a:srgbClr val="FFFFFF"/>
                    </a:gs>
                    <a:gs pos="100000">
                      <a:srgbClr val="FFFFFF"/>
                    </a:gs>
                  </a:gsLst>
                  <a:lin ang="5400000" scaled="0"/>
                </a:gradFill>
                <a:latin typeface="DIN-Regular"/>
                <a:ea typeface="DIN-Regular"/>
                <a:cs typeface="DIN-Regular"/>
              </a:rPr>
              <a:t>, D&amp;AD, New York Art Directors Club, London International, The </a:t>
            </a:r>
            <a:r>
              <a:rPr lang="en-US" sz="700" spc="-50" dirty="0" err="1">
                <a:gradFill>
                  <a:gsLst>
                    <a:gs pos="0">
                      <a:srgbClr val="FFFFFF"/>
                    </a:gs>
                    <a:gs pos="100000">
                      <a:srgbClr val="FFFFFF"/>
                    </a:gs>
                  </a:gsLst>
                  <a:lin ang="5400000" scaled="0"/>
                </a:gradFill>
                <a:latin typeface="DIN-Regular"/>
                <a:ea typeface="DIN-Regular"/>
                <a:cs typeface="DIN-Regular"/>
              </a:rPr>
              <a:t>Effies</a:t>
            </a:r>
            <a:r>
              <a:rPr lang="en-US" sz="700" spc="-50" dirty="0">
                <a:gradFill>
                  <a:gsLst>
                    <a:gs pos="0">
                      <a:srgbClr val="FFFFFF"/>
                    </a:gs>
                    <a:gs pos="100000">
                      <a:srgbClr val="FFFFFF"/>
                    </a:gs>
                  </a:gsLst>
                  <a:lin ang="5400000" scaled="0"/>
                </a:gradFill>
                <a:latin typeface="DIN-Regular"/>
                <a:ea typeface="DIN-Regular"/>
                <a:cs typeface="DIN-Regular"/>
              </a:rPr>
              <a:t>, Andy Awards, Yahoo! Big Idea Chair Awards, The </a:t>
            </a:r>
            <a:r>
              <a:rPr lang="en-US" sz="700" spc="-50" dirty="0" err="1">
                <a:gradFill>
                  <a:gsLst>
                    <a:gs pos="0">
                      <a:srgbClr val="FFFFFF"/>
                    </a:gs>
                    <a:gs pos="100000">
                      <a:srgbClr val="FFFFFF"/>
                    </a:gs>
                  </a:gsLst>
                  <a:lin ang="5400000" scaled="0"/>
                </a:gradFill>
                <a:latin typeface="DIN-Regular"/>
                <a:ea typeface="DIN-Regular"/>
                <a:cs typeface="DIN-Regular"/>
              </a:rPr>
              <a:t>Webbys</a:t>
            </a:r>
            <a:r>
              <a:rPr lang="en-US" sz="700" spc="-50" dirty="0">
                <a:gradFill>
                  <a:gsLst>
                    <a:gs pos="0">
                      <a:srgbClr val="FFFFFF"/>
                    </a:gs>
                    <a:gs pos="100000">
                      <a:srgbClr val="FFFFFF"/>
                    </a:gs>
                  </a:gsLst>
                  <a:lin ang="5400000" scaled="0"/>
                </a:gradFill>
                <a:latin typeface="DIN-Regular"/>
                <a:ea typeface="DIN-Regular"/>
                <a:cs typeface="DIN-Regular"/>
              </a:rPr>
              <a:t>, AICP, The </a:t>
            </a:r>
            <a:r>
              <a:rPr lang="en-US" sz="700" spc="-50" dirty="0" err="1">
                <a:gradFill>
                  <a:gsLst>
                    <a:gs pos="0">
                      <a:srgbClr val="FFFFFF"/>
                    </a:gs>
                    <a:gs pos="100000">
                      <a:srgbClr val="FFFFFF"/>
                    </a:gs>
                  </a:gsLst>
                  <a:lin ang="5400000" scaled="0"/>
                </a:gradFill>
                <a:latin typeface="DIN-Regular"/>
                <a:ea typeface="DIN-Regular"/>
                <a:cs typeface="DIN-Regular"/>
              </a:rPr>
              <a:t>Kellys</a:t>
            </a:r>
            <a:r>
              <a:rPr lang="en-US" sz="700" spc="-50" dirty="0">
                <a:gradFill>
                  <a:gsLst>
                    <a:gs pos="0">
                      <a:srgbClr val="FFFFFF"/>
                    </a:gs>
                    <a:gs pos="100000">
                      <a:srgbClr val="FFFFFF"/>
                    </a:gs>
                  </a:gsLst>
                  <a:lin ang="5400000" scaled="0"/>
                </a:gradFill>
                <a:latin typeface="DIN-Regular"/>
                <a:ea typeface="DIN-Regular"/>
                <a:cs typeface="DIN-Regular"/>
              </a:rPr>
              <a:t>, CA Magazine, Los Angeles Belding Awards and The Emmys. Pat gets excited about making work. You’ll notice he moves his hands around a lot.</a:t>
            </a:r>
            <a:endParaRPr lang="en-US" sz="700" spc="-50" dirty="0" smtClean="0">
              <a:gradFill>
                <a:gsLst>
                  <a:gs pos="0">
                    <a:srgbClr val="FFFFFF"/>
                  </a:gs>
                  <a:gs pos="100000">
                    <a:srgbClr val="FFFFFF"/>
                  </a:gs>
                </a:gsLst>
                <a:lin ang="5400000" scaled="0"/>
              </a:gradFill>
              <a:latin typeface="DIN-Regular"/>
              <a:ea typeface="DIN-Regular"/>
              <a:cs typeface="DIN-Regular"/>
            </a:endParaRPr>
          </a:p>
        </p:txBody>
      </p:sp>
      <p:pic>
        <p:nvPicPr>
          <p:cNvPr id="18" name="Picture 17" descr="Pat McKay Headshot.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1270" y="3522791"/>
            <a:ext cx="1144630" cy="1175830"/>
          </a:xfrm>
          <a:prstGeom prst="rect">
            <a:avLst/>
          </a:prstGeom>
        </p:spPr>
      </p:pic>
      <p:pic>
        <p:nvPicPr>
          <p:cNvPr id="19" name="Picture 18" descr="jessica jes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95966" y="2258906"/>
            <a:ext cx="1144630" cy="1175829"/>
          </a:xfrm>
          <a:prstGeom prst="rect">
            <a:avLst/>
          </a:prstGeom>
        </p:spPr>
      </p:pic>
      <p:sp>
        <p:nvSpPr>
          <p:cNvPr id="21" name="Rectangle 20"/>
          <p:cNvSpPr/>
          <p:nvPr/>
        </p:nvSpPr>
        <p:spPr bwMode="auto">
          <a:xfrm>
            <a:off x="6510408" y="2258906"/>
            <a:ext cx="2469159" cy="1175829"/>
          </a:xfrm>
          <a:prstGeom prst="rect">
            <a:avLst/>
          </a:prstGeom>
          <a:solidFill>
            <a:srgbClr val="1144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900" b="1" spc="-50" dirty="0" smtClean="0">
                <a:gradFill>
                  <a:gsLst>
                    <a:gs pos="0">
                      <a:srgbClr val="FFFFFF"/>
                    </a:gs>
                    <a:gs pos="100000">
                      <a:srgbClr val="FFFFFF"/>
                    </a:gs>
                  </a:gsLst>
                  <a:lin ang="5400000" scaled="0"/>
                </a:gradFill>
                <a:latin typeface="DIN-Regular"/>
                <a:ea typeface="DIN-Regular"/>
                <a:cs typeface="DIN-Regular"/>
              </a:rPr>
              <a:t>Jessica Michaels - Digital</a:t>
            </a:r>
            <a:r>
              <a:rPr lang="en-US" sz="900" b="1" spc="-50" dirty="0">
                <a:gradFill>
                  <a:gsLst>
                    <a:gs pos="0">
                      <a:srgbClr val="FFFFFF"/>
                    </a:gs>
                    <a:gs pos="100000">
                      <a:srgbClr val="FFFFFF"/>
                    </a:gs>
                  </a:gsLst>
                  <a:lin ang="5400000" scaled="0"/>
                </a:gradFill>
                <a:latin typeface="DIN-Regular"/>
                <a:ea typeface="DIN-Regular"/>
                <a:cs typeface="DIN-Regular"/>
              </a:rPr>
              <a:t>/Social </a:t>
            </a:r>
            <a:r>
              <a:rPr lang="en-US" sz="900" b="1" spc="-50" dirty="0" smtClean="0">
                <a:gradFill>
                  <a:gsLst>
                    <a:gs pos="0">
                      <a:srgbClr val="FFFFFF"/>
                    </a:gs>
                    <a:gs pos="100000">
                      <a:srgbClr val="FFFFFF"/>
                    </a:gs>
                  </a:gsLst>
                  <a:lin ang="5400000" scaled="0"/>
                </a:gradFill>
                <a:latin typeface="DIN-Regular"/>
                <a:ea typeface="DIN-Regular"/>
                <a:cs typeface="DIN-Regular"/>
              </a:rPr>
              <a:t>Strategy </a:t>
            </a:r>
            <a:r>
              <a:rPr lang="en-US" sz="900" b="1" spc="-50" dirty="0">
                <a:gradFill>
                  <a:gsLst>
                    <a:gs pos="0">
                      <a:srgbClr val="FFFFFF"/>
                    </a:gs>
                    <a:gs pos="100000">
                      <a:srgbClr val="FFFFFF"/>
                    </a:gs>
                  </a:gsLst>
                  <a:lin ang="5400000" scaled="0"/>
                </a:gradFill>
                <a:latin typeface="DIN-Regular"/>
                <a:ea typeface="DIN-Regular"/>
                <a:cs typeface="DIN-Regular"/>
              </a:rPr>
              <a:t>Director</a:t>
            </a:r>
          </a:p>
          <a:p>
            <a:pPr defTabSz="914099" fontAlgn="base">
              <a:lnSpc>
                <a:spcPct val="90000"/>
              </a:lnSpc>
              <a:spcBef>
                <a:spcPct val="0"/>
              </a:spcBef>
              <a:spcAft>
                <a:spcPct val="0"/>
              </a:spcAft>
            </a:pPr>
            <a:r>
              <a:rPr lang="en-US" sz="700" spc="-50" dirty="0" smtClean="0">
                <a:gradFill>
                  <a:gsLst>
                    <a:gs pos="0">
                      <a:srgbClr val="FFFFFF"/>
                    </a:gs>
                    <a:gs pos="100000">
                      <a:srgbClr val="FFFFFF"/>
                    </a:gs>
                  </a:gsLst>
                  <a:lin ang="5400000" scaled="0"/>
                </a:gradFill>
                <a:latin typeface="DIN-Regular"/>
                <a:ea typeface="DIN-Regular"/>
                <a:cs typeface="DIN-Regular"/>
              </a:rPr>
              <a:t>Jess </a:t>
            </a:r>
            <a:r>
              <a:rPr lang="en-US" sz="700" spc="-50" dirty="0">
                <a:gradFill>
                  <a:gsLst>
                    <a:gs pos="0">
                      <a:srgbClr val="FFFFFF"/>
                    </a:gs>
                    <a:gs pos="100000">
                      <a:srgbClr val="FFFFFF"/>
                    </a:gs>
                  </a:gsLst>
                  <a:lin ang="5400000" scaled="0"/>
                </a:gradFill>
                <a:latin typeface="DIN-Regular"/>
                <a:ea typeface="DIN-Regular"/>
                <a:cs typeface="DIN-Regular"/>
              </a:rPr>
              <a:t>has written integrated creative and digital brand strategy for the following companies: Macy’s, Harrods, IKEA, Microsoft’s Xbox, Sony PlayStation, Activision Blizzard, Warner Bros., Paramount, Disney, Sparkling ICE, Campbell’s, YUM Brands, LVMH and </a:t>
            </a:r>
            <a:r>
              <a:rPr lang="en-US" sz="700" spc="-50" dirty="0" smtClean="0">
                <a:gradFill>
                  <a:gsLst>
                    <a:gs pos="0">
                      <a:srgbClr val="FFFFFF"/>
                    </a:gs>
                    <a:gs pos="100000">
                      <a:srgbClr val="FFFFFF"/>
                    </a:gs>
                  </a:gsLst>
                  <a:lin ang="5400000" scaled="0"/>
                </a:gradFill>
                <a:latin typeface="DIN-Regular"/>
                <a:ea typeface="DIN-Regular"/>
                <a:cs typeface="DIN-Regular"/>
              </a:rPr>
              <a:t>Chanel. Digital </a:t>
            </a:r>
            <a:r>
              <a:rPr lang="en-US" sz="700" spc="-50" dirty="0">
                <a:gradFill>
                  <a:gsLst>
                    <a:gs pos="0">
                      <a:srgbClr val="FFFFFF"/>
                    </a:gs>
                    <a:gs pos="100000">
                      <a:srgbClr val="FFFFFF"/>
                    </a:gs>
                  </a:gsLst>
                  <a:lin ang="5400000" scaled="0"/>
                </a:gradFill>
                <a:latin typeface="DIN-Regular"/>
                <a:ea typeface="DIN-Regular"/>
                <a:cs typeface="DIN-Regular"/>
              </a:rPr>
              <a:t>and social strategist. Jess will continue to develop and deploy integrated digital strategy across paid, owned and earned media.</a:t>
            </a:r>
          </a:p>
        </p:txBody>
      </p:sp>
      <p:pic>
        <p:nvPicPr>
          <p:cNvPr id="22" name="Picture 21" descr="C&amp;W_Headshots-1557[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95966" y="995813"/>
            <a:ext cx="1144630" cy="1175829"/>
          </a:xfrm>
          <a:prstGeom prst="rect">
            <a:avLst/>
          </a:prstGeom>
        </p:spPr>
      </p:pic>
      <p:sp>
        <p:nvSpPr>
          <p:cNvPr id="23" name="Rectangle 22"/>
          <p:cNvSpPr/>
          <p:nvPr/>
        </p:nvSpPr>
        <p:spPr bwMode="auto">
          <a:xfrm>
            <a:off x="6510408" y="995813"/>
            <a:ext cx="2469160" cy="1175829"/>
          </a:xfrm>
          <a:prstGeom prst="rect">
            <a:avLst/>
          </a:prstGeom>
          <a:solidFill>
            <a:srgbClr val="1144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900" b="1" spc="-50" dirty="0">
                <a:gradFill>
                  <a:gsLst>
                    <a:gs pos="0">
                      <a:srgbClr val="FFFFFF"/>
                    </a:gs>
                    <a:gs pos="100000">
                      <a:srgbClr val="FFFFFF"/>
                    </a:gs>
                  </a:gsLst>
                  <a:lin ang="5400000" scaled="0"/>
                </a:gradFill>
                <a:latin typeface="DIN-Regular"/>
                <a:ea typeface="DIN-Regular"/>
                <a:cs typeface="DIN-Regular"/>
              </a:rPr>
              <a:t>Elizabeth </a:t>
            </a:r>
            <a:r>
              <a:rPr lang="en-US" sz="900" b="1" spc="-50" dirty="0" err="1" smtClean="0">
                <a:gradFill>
                  <a:gsLst>
                    <a:gs pos="0">
                      <a:srgbClr val="FFFFFF"/>
                    </a:gs>
                    <a:gs pos="100000">
                      <a:srgbClr val="FFFFFF"/>
                    </a:gs>
                  </a:gsLst>
                  <a:lin ang="5400000" scaled="0"/>
                </a:gradFill>
                <a:latin typeface="DIN-Regular"/>
                <a:ea typeface="DIN-Regular"/>
                <a:cs typeface="DIN-Regular"/>
              </a:rPr>
              <a:t>Rowny</a:t>
            </a:r>
            <a:r>
              <a:rPr lang="en-US" sz="900" b="1" spc="-50" dirty="0" smtClean="0">
                <a:gradFill>
                  <a:gsLst>
                    <a:gs pos="0">
                      <a:srgbClr val="FFFFFF"/>
                    </a:gs>
                    <a:gs pos="100000">
                      <a:srgbClr val="FFFFFF"/>
                    </a:gs>
                  </a:gsLst>
                  <a:lin ang="5400000" scaled="0"/>
                </a:gradFill>
                <a:latin typeface="DIN-Regular"/>
                <a:ea typeface="DIN-Regular"/>
                <a:cs typeface="DIN-Regular"/>
              </a:rPr>
              <a:t> - Managing </a:t>
            </a:r>
            <a:r>
              <a:rPr lang="en-US" sz="900" b="1" spc="-50" dirty="0">
                <a:gradFill>
                  <a:gsLst>
                    <a:gs pos="0">
                      <a:srgbClr val="FFFFFF"/>
                    </a:gs>
                    <a:gs pos="100000">
                      <a:srgbClr val="FFFFFF"/>
                    </a:gs>
                  </a:gsLst>
                  <a:lin ang="5400000" scaled="0"/>
                </a:gradFill>
                <a:latin typeface="DIN-Regular"/>
                <a:ea typeface="DIN-Regular"/>
                <a:cs typeface="DIN-Regular"/>
              </a:rPr>
              <a:t>Director</a:t>
            </a:r>
          </a:p>
          <a:p>
            <a:pPr defTabSz="914099" fontAlgn="base">
              <a:lnSpc>
                <a:spcPct val="90000"/>
              </a:lnSpc>
              <a:spcBef>
                <a:spcPct val="0"/>
              </a:spcBef>
              <a:spcAft>
                <a:spcPct val="0"/>
              </a:spcAft>
            </a:pPr>
            <a:r>
              <a:rPr lang="en-US" sz="700" spc="-50" dirty="0">
                <a:gradFill>
                  <a:gsLst>
                    <a:gs pos="0">
                      <a:srgbClr val="FFFFFF"/>
                    </a:gs>
                    <a:gs pos="100000">
                      <a:srgbClr val="FFFFFF"/>
                    </a:gs>
                  </a:gsLst>
                  <a:lin ang="5400000" scaled="0"/>
                </a:gradFill>
                <a:latin typeface="DIN-Regular"/>
                <a:ea typeface="DIN-Regular"/>
                <a:cs typeface="DIN-Regular"/>
              </a:rPr>
              <a:t>Before jumping into the agency world, Elizabeth worked as a change management consultant at </a:t>
            </a:r>
            <a:r>
              <a:rPr lang="en-US" sz="700" spc="-50" dirty="0" err="1" smtClean="0">
                <a:gradFill>
                  <a:gsLst>
                    <a:gs pos="0">
                      <a:srgbClr val="FFFFFF"/>
                    </a:gs>
                    <a:gs pos="100000">
                      <a:srgbClr val="FFFFFF"/>
                    </a:gs>
                  </a:gsLst>
                  <a:lin ang="5400000" scaled="0"/>
                </a:gradFill>
                <a:latin typeface="DIN-Regular"/>
                <a:ea typeface="DIN-Regular"/>
                <a:cs typeface="DIN-Regular"/>
              </a:rPr>
              <a:t>Pricewaterhouse</a:t>
            </a:r>
            <a:r>
              <a:rPr lang="en-US" sz="700" spc="-50" dirty="0" smtClean="0">
                <a:gradFill>
                  <a:gsLst>
                    <a:gs pos="0">
                      <a:srgbClr val="FFFFFF"/>
                    </a:gs>
                    <a:gs pos="100000">
                      <a:srgbClr val="FFFFFF"/>
                    </a:gs>
                  </a:gsLst>
                  <a:lin ang="5400000" scaled="0"/>
                </a:gradFill>
                <a:latin typeface="DIN-Regular"/>
                <a:ea typeface="DIN-Regular"/>
                <a:cs typeface="DIN-Regular"/>
              </a:rPr>
              <a:t>-Coopers </a:t>
            </a:r>
            <a:r>
              <a:rPr lang="en-US" sz="700" spc="-50" dirty="0">
                <a:gradFill>
                  <a:gsLst>
                    <a:gs pos="0">
                      <a:srgbClr val="FFFFFF"/>
                    </a:gs>
                    <a:gs pos="100000">
                      <a:srgbClr val="FFFFFF"/>
                    </a:gs>
                  </a:gsLst>
                  <a:lin ang="5400000" scaled="0"/>
                </a:gradFill>
                <a:latin typeface="DIN-Regular"/>
                <a:ea typeface="DIN-Regular"/>
                <a:cs typeface="DIN-Regular"/>
              </a:rPr>
              <a:t>where she created business growth strategies for Nestlé, Unilever, BP, Mercedes and </a:t>
            </a:r>
            <a:r>
              <a:rPr lang="en-US" sz="700" spc="-50" dirty="0" err="1">
                <a:gradFill>
                  <a:gsLst>
                    <a:gs pos="0">
                      <a:srgbClr val="FFFFFF"/>
                    </a:gs>
                    <a:gs pos="100000">
                      <a:srgbClr val="FFFFFF"/>
                    </a:gs>
                  </a:gsLst>
                  <a:lin ang="5400000" scaled="0"/>
                </a:gradFill>
                <a:latin typeface="DIN-Regular"/>
                <a:ea typeface="DIN-Regular"/>
                <a:cs typeface="DIN-Regular"/>
              </a:rPr>
              <a:t>BofA</a:t>
            </a:r>
            <a:r>
              <a:rPr lang="en-US" sz="700" spc="-50" dirty="0">
                <a:gradFill>
                  <a:gsLst>
                    <a:gs pos="0">
                      <a:srgbClr val="FFFFFF"/>
                    </a:gs>
                    <a:gs pos="100000">
                      <a:srgbClr val="FFFFFF"/>
                    </a:gs>
                  </a:gsLst>
                  <a:lin ang="5400000" scaled="0"/>
                </a:gradFill>
                <a:latin typeface="DIN-Regular"/>
                <a:ea typeface="DIN-Regular"/>
                <a:cs typeface="DIN-Regular"/>
              </a:rPr>
              <a:t>. Since then, she has focused much of her career on building global brands for packaged goods companies. Her experience includes brand marketing for Coca-Cola, and brand positioning and communications work for Alexia (ConAgra), </a:t>
            </a:r>
            <a:r>
              <a:rPr lang="en-US" sz="700" spc="-50" dirty="0" err="1">
                <a:gradFill>
                  <a:gsLst>
                    <a:gs pos="0">
                      <a:srgbClr val="FFFFFF"/>
                    </a:gs>
                    <a:gs pos="100000">
                      <a:srgbClr val="FFFFFF"/>
                    </a:gs>
                  </a:gsLst>
                  <a:lin ang="5400000" scaled="0"/>
                </a:gradFill>
                <a:latin typeface="DIN-Regular"/>
                <a:ea typeface="DIN-Regular"/>
                <a:cs typeface="DIN-Regular"/>
              </a:rPr>
              <a:t>Reddi</a:t>
            </a:r>
            <a:r>
              <a:rPr lang="en-US" sz="700" spc="-50" dirty="0">
                <a:gradFill>
                  <a:gsLst>
                    <a:gs pos="0">
                      <a:srgbClr val="FFFFFF"/>
                    </a:gs>
                    <a:gs pos="100000">
                      <a:srgbClr val="FFFFFF"/>
                    </a:gs>
                  </a:gsLst>
                  <a:lin ang="5400000" scaled="0"/>
                </a:gradFill>
                <a:latin typeface="DIN-Regular"/>
                <a:ea typeface="DIN-Regular"/>
                <a:cs typeface="DIN-Regular"/>
              </a:rPr>
              <a:t> Whip, </a:t>
            </a:r>
            <a:r>
              <a:rPr lang="en-US" sz="700" spc="-50" dirty="0" err="1">
                <a:gradFill>
                  <a:gsLst>
                    <a:gs pos="0">
                      <a:srgbClr val="FFFFFF"/>
                    </a:gs>
                    <a:gs pos="100000">
                      <a:srgbClr val="FFFFFF"/>
                    </a:gs>
                  </a:gsLst>
                  <a:lin ang="5400000" scaled="0"/>
                </a:gradFill>
                <a:latin typeface="DIN-Regular"/>
                <a:ea typeface="DIN-Regular"/>
                <a:cs typeface="DIN-Regular"/>
              </a:rPr>
              <a:t>Athenos</a:t>
            </a:r>
            <a:r>
              <a:rPr lang="en-US" sz="700" spc="-50" dirty="0">
                <a:gradFill>
                  <a:gsLst>
                    <a:gs pos="0">
                      <a:srgbClr val="FFFFFF"/>
                    </a:gs>
                    <a:gs pos="100000">
                      <a:srgbClr val="FFFFFF"/>
                    </a:gs>
                  </a:gsLst>
                  <a:lin ang="5400000" scaled="0"/>
                </a:gradFill>
                <a:latin typeface="DIN-Regular"/>
                <a:ea typeface="DIN-Regular"/>
                <a:cs typeface="DIN-Regular"/>
              </a:rPr>
              <a:t> (Kraft), Kraft Corporate, GSK, MARS/ Dove Chocolate and Pedigree Dog Food.</a:t>
            </a:r>
          </a:p>
        </p:txBody>
      </p:sp>
    </p:spTree>
    <p:extLst>
      <p:ext uri="{BB962C8B-B14F-4D97-AF65-F5344CB8AC3E}">
        <p14:creationId xmlns:p14="http://schemas.microsoft.com/office/powerpoint/2010/main" val="1413322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420020"/>
            <a:ext cx="7678882" cy="2904330"/>
          </a:xfrm>
        </p:spPr>
        <p:txBody>
          <a:bodyPr>
            <a:normAutofit/>
          </a:bodyPr>
          <a:lstStyle/>
          <a:p>
            <a:r>
              <a:rPr lang="en-US" sz="3200" dirty="0" smtClean="0"/>
              <a:t>Here are a few examples </a:t>
            </a:r>
            <a:br>
              <a:rPr lang="en-US" sz="3200" dirty="0" smtClean="0"/>
            </a:br>
            <a:r>
              <a:rPr lang="en-US" sz="3200" dirty="0" smtClean="0"/>
              <a:t>of how this comes to life</a:t>
            </a:r>
            <a:endParaRPr lang="en-US" sz="3200" dirty="0"/>
          </a:p>
        </p:txBody>
      </p:sp>
    </p:spTree>
    <p:extLst>
      <p:ext uri="{BB962C8B-B14F-4D97-AF65-F5344CB8AC3E}">
        <p14:creationId xmlns:p14="http://schemas.microsoft.com/office/powerpoint/2010/main" val="33330299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78787"/>
                </a:solidFill>
              </a:rPr>
              <a:t>Trident Seafoods</a:t>
            </a:r>
            <a:endParaRPr lang="en-US" dirty="0">
              <a:solidFill>
                <a:srgbClr val="878787"/>
              </a:solidFill>
            </a:endParaRPr>
          </a:p>
        </p:txBody>
      </p:sp>
      <p:sp>
        <p:nvSpPr>
          <p:cNvPr id="3" name="Content Placeholder 2"/>
          <p:cNvSpPr>
            <a:spLocks noGrp="1"/>
          </p:cNvSpPr>
          <p:nvPr>
            <p:ph idx="1"/>
          </p:nvPr>
        </p:nvSpPr>
        <p:spPr/>
        <p:txBody>
          <a:bodyPr/>
          <a:lstStyle/>
          <a:p>
            <a:pPr marL="0" indent="0">
              <a:buNone/>
            </a:pPr>
            <a:r>
              <a:rPr lang="en-US" b="1" dirty="0" smtClean="0"/>
              <a:t>Relevance:</a:t>
            </a:r>
            <a:r>
              <a:rPr lang="en-US" dirty="0" smtClean="0"/>
              <a:t> Building a brand position and then articulating it in a meaningful way. </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3774" y="2072408"/>
            <a:ext cx="2411874" cy="1055942"/>
          </a:xfrm>
          <a:prstGeom prst="rect">
            <a:avLst/>
          </a:prstGeom>
        </p:spPr>
      </p:pic>
      <p:sp>
        <p:nvSpPr>
          <p:cNvPr id="6" name="Rectangle 5"/>
          <p:cNvSpPr/>
          <p:nvPr/>
        </p:nvSpPr>
        <p:spPr>
          <a:xfrm>
            <a:off x="1368132" y="3605298"/>
            <a:ext cx="5761185" cy="584776"/>
          </a:xfrm>
          <a:prstGeom prst="rect">
            <a:avLst/>
          </a:prstGeom>
        </p:spPr>
        <p:txBody>
          <a:bodyPr wrap="square">
            <a:spAutoFit/>
          </a:bodyPr>
          <a:lstStyle/>
          <a:p>
            <a:pPr algn="ctr"/>
            <a:r>
              <a:rPr lang="en-US" sz="1600" dirty="0" smtClean="0">
                <a:solidFill>
                  <a:srgbClr val="11447F"/>
                </a:solidFill>
                <a:latin typeface="DIN-Regular"/>
                <a:cs typeface="DIN-Regular"/>
              </a:rPr>
              <a:t>The world’s largest, vertically integrated fishing company </a:t>
            </a:r>
            <a:r>
              <a:rPr lang="en-US" sz="1600" i="1" dirty="0" smtClean="0">
                <a:solidFill>
                  <a:srgbClr val="11447F"/>
                </a:solidFill>
                <a:latin typeface="DIN-Regular"/>
                <a:cs typeface="DIN-Regular"/>
              </a:rPr>
              <a:t>(that no one has heard of…yet)</a:t>
            </a:r>
            <a:endParaRPr lang="en-US" sz="1600" i="1" dirty="0">
              <a:solidFill>
                <a:srgbClr val="11447F"/>
              </a:solidFill>
              <a:latin typeface="DIN-Regular"/>
              <a:cs typeface="DIN-Regular"/>
            </a:endParaRPr>
          </a:p>
        </p:txBody>
      </p:sp>
      <p:sp>
        <p:nvSpPr>
          <p:cNvPr id="4" name="Slide Number Placeholder 3"/>
          <p:cNvSpPr>
            <a:spLocks noGrp="1"/>
          </p:cNvSpPr>
          <p:nvPr>
            <p:ph type="sldNum" sz="quarter" idx="4"/>
          </p:nvPr>
        </p:nvSpPr>
        <p:spPr/>
        <p:txBody>
          <a:bodyPr/>
          <a:lstStyle/>
          <a:p>
            <a:pPr algn="ctr"/>
            <a:fld id="{C156D524-9221-6241-84DD-166C4B9282E1}" type="slidenum">
              <a:rPr lang="en-US" smtClean="0"/>
              <a:pPr algn="ctr"/>
              <a:t>9</a:t>
            </a:fld>
            <a:endParaRPr lang="en-US" dirty="0"/>
          </a:p>
        </p:txBody>
      </p:sp>
    </p:spTree>
    <p:extLst>
      <p:ext uri="{BB962C8B-B14F-4D97-AF65-F5344CB8AC3E}">
        <p14:creationId xmlns:p14="http://schemas.microsoft.com/office/powerpoint/2010/main" val="16746019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1">
      <a:dk1>
        <a:srgbClr val="474747"/>
      </a:dk1>
      <a:lt1>
        <a:sysClr val="window" lastClr="FFFFFF"/>
      </a:lt1>
      <a:dk2>
        <a:srgbClr val="11447F"/>
      </a:dk2>
      <a:lt2>
        <a:srgbClr val="EEECE1"/>
      </a:lt2>
      <a:accent1>
        <a:srgbClr val="4F81BD"/>
      </a:accent1>
      <a:accent2>
        <a:srgbClr val="D60B2E"/>
      </a:accent2>
      <a:accent3>
        <a:srgbClr val="E9A527"/>
      </a:accent3>
      <a:accent4>
        <a:srgbClr val="416DAD"/>
      </a:accent4>
      <a:accent5>
        <a:srgbClr val="4BACC6"/>
      </a:accent5>
      <a:accent6>
        <a:srgbClr val="E0942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1AFEC"/>
        </a:solidFill>
        <a:ln>
          <a:noFill/>
        </a:ln>
        <a:effectLst/>
      </a:spPr>
      <a:bodyPr rtlCol="0" anchor="ctr"/>
      <a:lstStyle>
        <a:defPPr algn="ctr">
          <a:defRPr dirty="0">
            <a:solidFill>
              <a:prstClr val="white"/>
            </a:solidFill>
            <a:latin typeface="HelveticaNeueLT Std Lt Ex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9922</TotalTime>
  <Words>2724</Words>
  <Application>Microsoft Macintosh PowerPoint</Application>
  <PresentationFormat>On-screen Show (16:9)</PresentationFormat>
  <Paragraphs>343</Paragraphs>
  <Slides>40</Slides>
  <Notes>16</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Hello from Cole &amp; Weber November 2014</vt:lpstr>
      <vt:lpstr>We help clients grow by involving people in brand experiences</vt:lpstr>
      <vt:lpstr>Because involvement has real business value</vt:lpstr>
      <vt:lpstr>And most of all, involvement drives growth</vt:lpstr>
      <vt:lpstr>Building involvement requires the right skills</vt:lpstr>
      <vt:lpstr>With a structure to deliver</vt:lpstr>
      <vt:lpstr>And the right team</vt:lpstr>
      <vt:lpstr>Here are a few examples  of how this comes to life</vt:lpstr>
      <vt:lpstr>Trident Seafoods</vt:lpstr>
      <vt:lpstr>Trident Seafoods</vt:lpstr>
      <vt:lpstr>Our job was to bring clarity and  dimension to their business strategy</vt:lpstr>
      <vt:lpstr>PowerPoint Presentation</vt:lpstr>
      <vt:lpstr>PowerPoint Presentation</vt:lpstr>
      <vt:lpstr>From:</vt:lpstr>
      <vt:lpstr>Evolving to:</vt:lpstr>
      <vt:lpstr>International Olympic Committee</vt:lpstr>
      <vt:lpstr> </vt:lpstr>
      <vt:lpstr>PowerPoint Presentation</vt:lpstr>
      <vt:lpstr>PowerPoint Presentation</vt:lpstr>
      <vt:lpstr>Then we made the movement accessible</vt:lpstr>
      <vt:lpstr>Hawaiian Airlines</vt:lpstr>
      <vt:lpstr>We started with a proprietary data management platform</vt:lpstr>
      <vt:lpstr>And we’ve made good progress</vt:lpstr>
      <vt:lpstr>Enough about us, lets talk about you</vt:lpstr>
      <vt:lpstr>The education industry is in flux</vt:lpstr>
      <vt:lpstr>Meanwhile, it’s still hard to differentiate</vt:lpstr>
      <vt:lpstr>To be successful,  we need to tap into the bigger cultural need </vt:lpstr>
      <vt:lpstr>Changing nature of a degree</vt:lpstr>
      <vt:lpstr>PowerPoint Presentation</vt:lpstr>
      <vt:lpstr>Understanding the impact of millennial values is key</vt:lpstr>
      <vt:lpstr>It means the rules are changing</vt:lpstr>
      <vt:lpstr>DeVry could be uniquely suited for the new rules</vt:lpstr>
      <vt:lpstr>Brand and program should be inextricably linked</vt:lpstr>
      <vt:lpstr>And we can create shared insights across programs</vt:lpstr>
      <vt:lpstr>And an optimized media playbook</vt:lpstr>
      <vt:lpstr>Inspired by a singular point of view</vt:lpstr>
      <vt:lpstr>And an integrated creative approach</vt:lpstr>
      <vt:lpstr>Sharing the benefits of constant innovation</vt:lpstr>
      <vt:lpstr>But hey, what do we know?</vt:lpstr>
      <vt:lpstr>Thank You</vt:lpstr>
    </vt:vector>
  </TitlesOfParts>
  <Company>Cole &amp; Weber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Cole &amp; Weber</dc:title>
  <dc:creator>Mike Doherty</dc:creator>
  <cp:lastModifiedBy>Nate Zentz</cp:lastModifiedBy>
  <cp:revision>351</cp:revision>
  <cp:lastPrinted>2014-11-11T02:02:54Z</cp:lastPrinted>
  <dcterms:created xsi:type="dcterms:W3CDTF">2014-09-29T03:59:52Z</dcterms:created>
  <dcterms:modified xsi:type="dcterms:W3CDTF">2014-11-11T19:41:23Z</dcterms:modified>
</cp:coreProperties>
</file>